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8" r:id="rId2"/>
    <p:sldMasterId id="2147483722" r:id="rId3"/>
    <p:sldMasterId id="2147483729" r:id="rId4"/>
  </p:sldMasterIdLst>
  <p:notesMasterIdLst>
    <p:notesMasterId r:id="rId25"/>
  </p:notesMasterIdLst>
  <p:handoutMasterIdLst>
    <p:handoutMasterId r:id="rId26"/>
  </p:handoutMasterIdLst>
  <p:sldIdLst>
    <p:sldId id="419" r:id="rId5"/>
    <p:sldId id="418" r:id="rId6"/>
    <p:sldId id="396" r:id="rId7"/>
    <p:sldId id="397" r:id="rId8"/>
    <p:sldId id="398" r:id="rId9"/>
    <p:sldId id="399" r:id="rId10"/>
    <p:sldId id="400" r:id="rId11"/>
    <p:sldId id="401" r:id="rId12"/>
    <p:sldId id="402" r:id="rId13"/>
    <p:sldId id="403" r:id="rId14"/>
    <p:sldId id="404" r:id="rId15"/>
    <p:sldId id="405" r:id="rId16"/>
    <p:sldId id="406" r:id="rId17"/>
    <p:sldId id="411" r:id="rId18"/>
    <p:sldId id="412" r:id="rId19"/>
    <p:sldId id="413" r:id="rId20"/>
    <p:sldId id="414" r:id="rId21"/>
    <p:sldId id="416" r:id="rId22"/>
    <p:sldId id="417" r:id="rId23"/>
    <p:sldId id="394" r:id="rId24"/>
  </p:sldIdLst>
  <p:sldSz cx="9144000" cy="6858000" type="screen4x3"/>
  <p:notesSz cx="6797675" cy="9926638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5" autoAdjust="0"/>
    <p:restoredTop sz="86462" autoAdjust="0"/>
  </p:normalViewPr>
  <p:slideViewPr>
    <p:cSldViewPr snapToGrid="0" snapToObjects="1">
      <p:cViewPr varScale="1">
        <p:scale>
          <a:sx n="59" d="100"/>
          <a:sy n="59" d="100"/>
        </p:scale>
        <p:origin x="728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34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Facturación mill. €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45C7-4F04-A4DF-D3AF0B3996C5}"/>
              </c:ext>
            </c:extLst>
          </c:dPt>
          <c:dPt>
            <c:idx val="7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45C7-4F04-A4DF-D3AF0B3996C5}"/>
              </c:ext>
            </c:extLst>
          </c:dPt>
          <c:dPt>
            <c:idx val="8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45C7-4F04-A4DF-D3AF0B3996C5}"/>
              </c:ext>
            </c:extLst>
          </c:dPt>
          <c:cat>
            <c:strRef>
              <c:f>Hoja1!$A$2:$A$10</c:f>
              <c:strCache>
                <c:ptCount val="9"/>
                <c:pt idx="0">
                  <c:v>IAB</c:v>
                </c:pt>
                <c:pt idx="1">
                  <c:v>Metal</c:v>
                </c:pt>
                <c:pt idx="2">
                  <c:v>Automóvil</c:v>
                </c:pt>
                <c:pt idx="3">
                  <c:v>Químico</c:v>
                </c:pt>
                <c:pt idx="4">
                  <c:v>Farmacéutico</c:v>
                </c:pt>
                <c:pt idx="5">
                  <c:v>Textil</c:v>
                </c:pt>
                <c:pt idx="7">
                  <c:v>Construcción</c:v>
                </c:pt>
                <c:pt idx="8">
                  <c:v>Turismo</c:v>
                </c:pt>
              </c:strCache>
            </c:strRef>
          </c:cat>
          <c:val>
            <c:numRef>
              <c:f>Hoja1!$B$2:$B$10</c:f>
              <c:numCache>
                <c:formatCode>#,##0</c:formatCode>
                <c:ptCount val="9"/>
                <c:pt idx="0">
                  <c:v>118834</c:v>
                </c:pt>
                <c:pt idx="1">
                  <c:v>66613</c:v>
                </c:pt>
                <c:pt idx="2">
                  <c:v>72427</c:v>
                </c:pt>
                <c:pt idx="3">
                  <c:v>40135</c:v>
                </c:pt>
                <c:pt idx="4">
                  <c:v>13541</c:v>
                </c:pt>
                <c:pt idx="5">
                  <c:v>14885</c:v>
                </c:pt>
                <c:pt idx="7">
                  <c:v>117805</c:v>
                </c:pt>
                <c:pt idx="8">
                  <c:v>69024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5C7-4F04-A4DF-D3AF0B3996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9277440"/>
        <c:axId val="119278976"/>
      </c:barChart>
      <c:catAx>
        <c:axId val="1192774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accent1"/>
            </a:solidFill>
          </a:ln>
        </c:spPr>
        <c:txPr>
          <a:bodyPr/>
          <a:lstStyle/>
          <a:p>
            <a:pPr>
              <a:defRPr>
                <a:solidFill>
                  <a:schemeClr val="tx2"/>
                </a:solidFill>
              </a:defRPr>
            </a:pPr>
            <a:endParaRPr lang="es-ES"/>
          </a:p>
        </c:txPr>
        <c:crossAx val="119278976"/>
        <c:crosses val="autoZero"/>
        <c:auto val="1"/>
        <c:lblAlgn val="ctr"/>
        <c:lblOffset val="100"/>
        <c:noMultiLvlLbl val="0"/>
      </c:catAx>
      <c:valAx>
        <c:axId val="119278976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spPr>
          <a:ln>
            <a:solidFill>
              <a:schemeClr val="accent1"/>
            </a:solidFill>
          </a:ln>
        </c:spPr>
        <c:txPr>
          <a:bodyPr/>
          <a:lstStyle/>
          <a:p>
            <a:pPr>
              <a:defRPr>
                <a:solidFill>
                  <a:schemeClr val="tx2"/>
                </a:solidFill>
              </a:defRPr>
            </a:pPr>
            <a:endParaRPr lang="es-ES"/>
          </a:p>
        </c:txPr>
        <c:crossAx val="119277440"/>
        <c:crosses val="autoZero"/>
        <c:crossBetween val="between"/>
      </c:valAx>
      <c:spPr>
        <a:pattFill prst="pct10">
          <a:fgClr>
            <a:srgbClr val="FFC000"/>
          </a:fgClr>
          <a:bgClr>
            <a:schemeClr val="bg1"/>
          </a:bgClr>
        </a:pattFill>
        <a:ln>
          <a:solidFill>
            <a:schemeClr val="accent1"/>
          </a:solidFill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000" b="1">
          <a:solidFill>
            <a:schemeClr val="accent1"/>
          </a:solidFill>
        </a:defRPr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title>
      <c:tx>
        <c:rich>
          <a:bodyPr/>
          <a:lstStyle/>
          <a:p>
            <a:pPr>
              <a:defRPr>
                <a:solidFill>
                  <a:schemeClr val="tx2"/>
                </a:solidFill>
              </a:defRPr>
            </a:pPr>
            <a:r>
              <a:rPr lang="en-US" dirty="0">
                <a:solidFill>
                  <a:schemeClr val="tx2"/>
                </a:solidFill>
              </a:rPr>
              <a:t>Crecimiento nº de empresas de la IAB (2017-18)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2017-18</c:v>
                </c:pt>
              </c:strCache>
            </c:strRef>
          </c:tx>
          <c:spPr>
            <a:pattFill prst="trellis">
              <a:fgClr>
                <a:schemeClr val="accent1"/>
              </a:fgClr>
              <a:bgClr>
                <a:schemeClr val="bg1"/>
              </a:bgClr>
            </a:pattFill>
          </c:spPr>
          <c:invertIfNegative val="0"/>
          <c:dPt>
            <c:idx val="0"/>
            <c:invertIfNegative val="0"/>
            <c:bubble3D val="0"/>
            <c:spPr>
              <a:pattFill prst="trellis">
                <a:fgClr>
                  <a:srgbClr val="00B050"/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1-54B1-4300-9032-A9896397708F}"/>
              </c:ext>
            </c:extLst>
          </c:dPt>
          <c:dPt>
            <c:idx val="1"/>
            <c:invertIfNegative val="0"/>
            <c:bubble3D val="0"/>
            <c:spPr>
              <a:pattFill prst="trellis">
                <a:fgClr>
                  <a:schemeClr val="accent3"/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54B1-4300-9032-A9896397708F}"/>
              </c:ext>
            </c:extLst>
          </c:dPt>
          <c:dPt>
            <c:idx val="2"/>
            <c:invertIfNegative val="0"/>
            <c:bubble3D val="0"/>
            <c:spPr>
              <a:pattFill prst="trellis">
                <a:fgClr>
                  <a:schemeClr val="accent2"/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5-54B1-4300-9032-A9896397708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tx2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0-10 asalariados</c:v>
                </c:pt>
                <c:pt idx="1">
                  <c:v>10-49 asalariados</c:v>
                </c:pt>
                <c:pt idx="2">
                  <c:v>50-499 asalariados</c:v>
                </c:pt>
                <c:pt idx="3">
                  <c:v>500 o más asalariados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8.8418485125658863E-2</c:v>
                </c:pt>
                <c:pt idx="1">
                  <c:v>5.525307521677747E-2</c:v>
                </c:pt>
                <c:pt idx="2">
                  <c:v>1.0617760617760652E-2</c:v>
                </c:pt>
                <c:pt idx="3">
                  <c:v>0.140625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4B1-4300-9032-A989639770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19455104"/>
        <c:axId val="119460992"/>
      </c:barChart>
      <c:catAx>
        <c:axId val="1194551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chemeClr val="accent1"/>
            </a:solidFill>
          </a:ln>
        </c:spPr>
        <c:txPr>
          <a:bodyPr/>
          <a:lstStyle/>
          <a:p>
            <a:pPr>
              <a:defRPr>
                <a:solidFill>
                  <a:schemeClr val="tx2"/>
                </a:solidFill>
              </a:defRPr>
            </a:pPr>
            <a:endParaRPr lang="es-ES"/>
          </a:p>
        </c:txPr>
        <c:crossAx val="119460992"/>
        <c:crosses val="autoZero"/>
        <c:auto val="1"/>
        <c:lblAlgn val="ctr"/>
        <c:lblOffset val="100"/>
        <c:noMultiLvlLbl val="0"/>
      </c:catAx>
      <c:valAx>
        <c:axId val="119460992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ln>
            <a:solidFill>
              <a:schemeClr val="accent1"/>
            </a:solidFill>
          </a:ln>
        </c:spPr>
        <c:txPr>
          <a:bodyPr/>
          <a:lstStyle/>
          <a:p>
            <a:pPr>
              <a:defRPr>
                <a:solidFill>
                  <a:schemeClr val="tx2"/>
                </a:solidFill>
              </a:defRPr>
            </a:pPr>
            <a:endParaRPr lang="es-ES"/>
          </a:p>
        </c:txPr>
        <c:crossAx val="119455104"/>
        <c:crosses val="autoZero"/>
        <c:crossBetween val="between"/>
      </c:valAx>
      <c:spPr>
        <a:solidFill>
          <a:schemeClr val="bg1">
            <a:lumMod val="85000"/>
          </a:schemeClr>
        </a:solidFill>
        <a:ln>
          <a:solidFill>
            <a:schemeClr val="accent1"/>
          </a:solidFill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00" b="1" i="1">
          <a:solidFill>
            <a:schemeClr val="accent1"/>
          </a:solidFill>
        </a:defRPr>
      </a:pPr>
      <a:endParaRPr lang="es-E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 dirty="0"/>
              <a:t>Afiliación en la IAB</a:t>
            </a:r>
          </a:p>
        </c:rich>
      </c:tx>
      <c:layout>
        <c:manualLayout>
          <c:xMode val="edge"/>
          <c:yMode val="edge"/>
          <c:x val="0.35815569758496435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936388888888889E-2"/>
          <c:y val="0.1398763888888889"/>
          <c:w val="0.87833240740740737"/>
          <c:h val="0.683694791666666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Afiliados SS</c:v>
                </c:pt>
              </c:strCache>
            </c:strRef>
          </c:tx>
          <c:spPr>
            <a:pattFill prst="trellis">
              <a:fgClr>
                <a:schemeClr val="accent2"/>
              </a:fgClr>
              <a:bgClr>
                <a:schemeClr val="bg1"/>
              </a:bgClr>
            </a:pattFill>
            <a:ln>
              <a:noFill/>
            </a:ln>
          </c:spPr>
          <c:invertIfNegative val="0"/>
          <c:dPt>
            <c:idx val="9"/>
            <c:invertIfNegative val="0"/>
            <c:bubble3D val="0"/>
            <c:spPr>
              <a:pattFill prst="pct60">
                <a:fgClr>
                  <a:schemeClr val="accent2"/>
                </a:fgClr>
                <a:bgClr>
                  <a:schemeClr val="bg1"/>
                </a:bgClr>
              </a:patt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9F0F-4D88-94C4-4A0C06D43469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9F0F-4D88-94C4-4A0C06D4346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Hoja1!$A$2:$A$12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Hoja1!$B$2:$B$12</c:f>
              <c:numCache>
                <c:formatCode>#,##0</c:formatCode>
                <c:ptCount val="11"/>
                <c:pt idx="0">
                  <c:v>409000</c:v>
                </c:pt>
                <c:pt idx="1">
                  <c:v>392600</c:v>
                </c:pt>
                <c:pt idx="2">
                  <c:v>386200</c:v>
                </c:pt>
                <c:pt idx="3">
                  <c:v>384000</c:v>
                </c:pt>
                <c:pt idx="4">
                  <c:v>377100</c:v>
                </c:pt>
                <c:pt idx="5">
                  <c:v>371600</c:v>
                </c:pt>
                <c:pt idx="6">
                  <c:v>378800</c:v>
                </c:pt>
                <c:pt idx="7">
                  <c:v>387800</c:v>
                </c:pt>
                <c:pt idx="8">
                  <c:v>401000</c:v>
                </c:pt>
                <c:pt idx="9">
                  <c:v>414500</c:v>
                </c:pt>
                <c:pt idx="10">
                  <c:v>426300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F0F-4D88-94C4-4A0C06D434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32695168"/>
        <c:axId val="132696704"/>
      </c:barChart>
      <c:catAx>
        <c:axId val="132695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chemeClr val="accent1"/>
            </a:solidFill>
          </a:ln>
        </c:spPr>
        <c:crossAx val="132696704"/>
        <c:crosses val="autoZero"/>
        <c:auto val="1"/>
        <c:lblAlgn val="ctr"/>
        <c:lblOffset val="100"/>
        <c:noMultiLvlLbl val="0"/>
      </c:catAx>
      <c:valAx>
        <c:axId val="132696704"/>
        <c:scaling>
          <c:orientation val="minMax"/>
          <c:max val="550000"/>
          <c:min val="300000"/>
        </c:scaling>
        <c:delete val="0"/>
        <c:axPos val="l"/>
        <c:numFmt formatCode="#,##0" sourceLinked="1"/>
        <c:majorTickMark val="none"/>
        <c:minorTickMark val="none"/>
        <c:tickLblPos val="nextTo"/>
        <c:spPr>
          <a:ln w="9525">
            <a:noFill/>
          </a:ln>
        </c:spPr>
        <c:crossAx val="132695168"/>
        <c:crosses val="autoZero"/>
        <c:crossBetween val="between"/>
        <c:majorUnit val="50000"/>
      </c:valAx>
      <c:spPr>
        <a:solidFill>
          <a:schemeClr val="bg1">
            <a:lumMod val="85000"/>
          </a:schemeClr>
        </a:solidFill>
        <a:ln>
          <a:solidFill>
            <a:schemeClr val="accent1"/>
          </a:solidFill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800" b="1" i="1">
          <a:solidFill>
            <a:schemeClr val="tx2"/>
          </a:solidFill>
        </a:defRPr>
      </a:pPr>
      <a:endParaRPr lang="es-E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ES" dirty="0"/>
              <a:t>Evolución del empleo en la IAB</a:t>
            </a:r>
          </a:p>
        </c:rich>
      </c:tx>
      <c:layout>
        <c:manualLayout>
          <c:xMode val="edge"/>
          <c:yMode val="edge"/>
          <c:x val="0.28750762525862988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936388888888889E-2"/>
          <c:y val="0.1398763888888889"/>
          <c:w val="0.87833240740740737"/>
          <c:h val="0.683694791666666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Afiliados SS</c:v>
                </c:pt>
              </c:strCache>
            </c:strRef>
          </c:tx>
          <c:spPr>
            <a:pattFill prst="pct50">
              <a:fgClr>
                <a:srgbClr val="00B050"/>
              </a:fgClr>
              <a:bgClr>
                <a:schemeClr val="bg1"/>
              </a:bgClr>
            </a:pattFill>
          </c:spPr>
          <c:invertIfNegative val="0"/>
          <c:dPt>
            <c:idx val="8"/>
            <c:invertIfNegative val="0"/>
            <c:bubble3D val="0"/>
            <c:spPr>
              <a:pattFill prst="pct50">
                <a:fgClr>
                  <a:srgbClr val="00B050"/>
                </a:fgClr>
                <a:bgClr>
                  <a:sysClr val="window" lastClr="FFFFFF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1-67FA-4D85-8385-AA81A83CD848}"/>
              </c:ext>
            </c:extLst>
          </c:dPt>
          <c:dPt>
            <c:idx val="9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3-67FA-4D85-8385-AA81A83CD848}"/>
              </c:ext>
            </c:extLst>
          </c:dPt>
          <c:dLbls>
            <c:dLbl>
              <c:idx val="1"/>
              <c:layout>
                <c:manualLayout>
                  <c:x val="3.3278620137390915E-3"/>
                  <c:y val="7.636556447272338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7FA-4D85-8385-AA81A83CD848}"/>
                </c:ext>
              </c:extLst>
            </c:dLbl>
            <c:dLbl>
              <c:idx val="2"/>
              <c:layout>
                <c:manualLayout>
                  <c:x val="0"/>
                  <c:y val="-1.826249007207661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7FA-4D85-8385-AA81A83CD848}"/>
                </c:ext>
              </c:extLst>
            </c:dLbl>
            <c:dLbl>
              <c:idx val="3"/>
              <c:layout>
                <c:manualLayout>
                  <c:x val="0"/>
                  <c:y val="1.145483467090850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7FA-4D85-8385-AA81A83CD848}"/>
                </c:ext>
              </c:extLst>
            </c:dLbl>
            <c:dLbl>
              <c:idx val="8"/>
              <c:layout>
                <c:manualLayout>
                  <c:x val="6.4141414141415318E-3"/>
                  <c:y val="8.300653594771280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7FA-4D85-8385-AA81A83CD8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00">
                    <a:solidFill>
                      <a:schemeClr val="accent1"/>
                    </a:solidFill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Hoja1!$A$2:$A$11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Hoja1!$B$2:$B$11</c:f>
              <c:numCache>
                <c:formatCode>0.0%</c:formatCode>
                <c:ptCount val="10"/>
                <c:pt idx="0">
                  <c:v>-4.0097799511002452E-2</c:v>
                </c:pt>
                <c:pt idx="1">
                  <c:v>-1.6301579215486472E-2</c:v>
                </c:pt>
                <c:pt idx="2">
                  <c:v>-5.6965302951837993E-3</c:v>
                </c:pt>
                <c:pt idx="3">
                  <c:v>-1.7968749999999978E-2</c:v>
                </c:pt>
                <c:pt idx="4">
                  <c:v>-1.4584990718642277E-2</c:v>
                </c:pt>
                <c:pt idx="5">
                  <c:v>1.9375672766415608E-2</c:v>
                </c:pt>
                <c:pt idx="6">
                  <c:v>2.375923970432936E-2</c:v>
                </c:pt>
                <c:pt idx="7">
                  <c:v>3.4038164002062832E-2</c:v>
                </c:pt>
                <c:pt idx="8">
                  <c:v>3.366583541147139E-2</c:v>
                </c:pt>
                <c:pt idx="9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7FA-4D85-8385-AA81A83CD8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32840832"/>
        <c:axId val="132850816"/>
      </c:barChart>
      <c:catAx>
        <c:axId val="132840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>
            <a:solidFill>
              <a:schemeClr val="accent1"/>
            </a:solidFill>
          </a:ln>
        </c:spPr>
        <c:crossAx val="132850816"/>
        <c:crosses val="autoZero"/>
        <c:auto val="1"/>
        <c:lblAlgn val="ctr"/>
        <c:lblOffset val="100"/>
        <c:noMultiLvlLbl val="0"/>
      </c:catAx>
      <c:valAx>
        <c:axId val="132850816"/>
        <c:scaling>
          <c:orientation val="minMax"/>
          <c:max val="0.1"/>
          <c:min val="-0.1"/>
        </c:scaling>
        <c:delete val="0"/>
        <c:axPos val="l"/>
        <c:numFmt formatCode="0%" sourceLinked="0"/>
        <c:majorTickMark val="none"/>
        <c:minorTickMark val="none"/>
        <c:tickLblPos val="nextTo"/>
        <c:spPr>
          <a:ln w="9525">
            <a:noFill/>
          </a:ln>
        </c:spPr>
        <c:crossAx val="132840832"/>
        <c:crosses val="autoZero"/>
        <c:crossBetween val="between"/>
        <c:majorUnit val="5.000000000000001E-2"/>
      </c:valAx>
      <c:spPr>
        <a:solidFill>
          <a:schemeClr val="tx2">
            <a:lumMod val="95000"/>
          </a:schemeClr>
        </a:solidFill>
        <a:ln>
          <a:solidFill>
            <a:schemeClr val="accent1"/>
          </a:solidFill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800" b="1" i="1">
          <a:solidFill>
            <a:schemeClr val="accent1"/>
          </a:solidFill>
        </a:defRPr>
      </a:pPr>
      <a:endParaRPr lang="es-E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1"/>
    <c:view3D>
      <c:rotX val="45"/>
      <c:rotY val="88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Consumo alimentario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explosion val="15"/>
          <c:dPt>
            <c:idx val="1"/>
            <c:bubble3D val="0"/>
            <c:spPr>
              <a:solidFill>
                <a:schemeClr val="accent3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4465-4B8B-810A-CDE86FB80DB1}"/>
              </c:ext>
            </c:extLst>
          </c:dPt>
          <c:dLbls>
            <c:dLbl>
              <c:idx val="0"/>
              <c:layout>
                <c:manualLayout>
                  <c:x val="-0.13670138888888889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s-ES" dirty="0">
                        <a:solidFill>
                          <a:schemeClr val="tx2"/>
                        </a:solidFill>
                      </a:rPr>
                      <a:t>En el hogar
67.616 </a:t>
                    </a:r>
                    <a:r>
                      <a:rPr lang="es-ES" sz="900" b="1" i="1" u="none" strike="noStrike" baseline="0" dirty="0">
                        <a:solidFill>
                          <a:schemeClr val="tx2"/>
                        </a:solidFill>
                        <a:effectLst/>
                      </a:rPr>
                      <a:t>millones €</a:t>
                    </a:r>
                    <a:r>
                      <a:rPr lang="es-ES" dirty="0">
                        <a:solidFill>
                          <a:schemeClr val="tx2"/>
                        </a:solidFill>
                      </a:rPr>
                      <a:t>
65%</a:t>
                    </a:r>
                    <a:endParaRPr lang="es-ES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465-4B8B-810A-CDE86FB80DB1}"/>
                </c:ext>
              </c:extLst>
            </c:dLbl>
            <c:dLbl>
              <c:idx val="1"/>
              <c:layout>
                <c:manualLayout>
                  <c:x val="0.1190625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s-ES" sz="900" dirty="0">
                        <a:solidFill>
                          <a:schemeClr val="tx2"/>
                        </a:solidFill>
                      </a:rPr>
                      <a:t>Fuera del hogar
36.024 </a:t>
                    </a:r>
                    <a:r>
                      <a:rPr lang="es-ES" sz="900" b="1" i="1" u="none" strike="noStrike" baseline="0" dirty="0">
                        <a:solidFill>
                          <a:schemeClr val="tx2"/>
                        </a:solidFill>
                        <a:effectLst/>
                      </a:rPr>
                      <a:t>millones € </a:t>
                    </a:r>
                    <a:r>
                      <a:rPr lang="es-ES" sz="900" dirty="0">
                        <a:solidFill>
                          <a:schemeClr val="tx2"/>
                        </a:solidFill>
                      </a:rPr>
                      <a:t>
35%</a:t>
                    </a:r>
                    <a:endParaRPr lang="es-ES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465-4B8B-810A-CDE86FB80D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tx2"/>
                    </a:solidFill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>
                  <a:solidFill>
                    <a:schemeClr val="accent1"/>
                  </a:solidFill>
                  <a:prstDash val="dash"/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En los hogares</c:v>
                </c:pt>
                <c:pt idx="1">
                  <c:v>Fuera del hogar</c:v>
                </c:pt>
              </c:strCache>
            </c:strRef>
          </c:cat>
          <c:val>
            <c:numRef>
              <c:f>Hoja1!$B$2:$B$3</c:f>
              <c:numCache>
                <c:formatCode>#,##0</c:formatCode>
                <c:ptCount val="2"/>
                <c:pt idx="0">
                  <c:v>67490.8</c:v>
                </c:pt>
                <c:pt idx="1">
                  <c:v>35094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465-4B8B-810A-CDE86FB80DB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00" b="1" i="1">
          <a:solidFill>
            <a:schemeClr val="accent1"/>
          </a:solidFill>
        </a:defRPr>
      </a:pPr>
      <a:endParaRPr lang="es-E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/>
              <a:t>Consumo de alimentos en el hogar (M€)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Volumen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Hoja1!$B$2:$B$5</c:f>
              <c:numCache>
                <c:formatCode>0</c:formatCode>
                <c:ptCount val="4"/>
                <c:pt idx="0">
                  <c:v>29686.5</c:v>
                </c:pt>
                <c:pt idx="1">
                  <c:v>29295.9</c:v>
                </c:pt>
                <c:pt idx="2">
                  <c:v>29085</c:v>
                </c:pt>
                <c:pt idx="3">
                  <c:v>28885.9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79-4739-B807-16765A1CDDBC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Valor</c:v>
                </c:pt>
              </c:strCache>
            </c:strRef>
          </c:tx>
          <c:spPr>
            <a:pattFill prst="pct75">
              <a:fgClr>
                <a:schemeClr val="accent2"/>
              </a:fgClr>
              <a:bgClr>
                <a:schemeClr val="bg1"/>
              </a:bgClr>
            </a:patt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Hoja1!$C$2:$C$5</c:f>
              <c:numCache>
                <c:formatCode>0</c:formatCode>
                <c:ptCount val="4"/>
                <c:pt idx="0">
                  <c:v>66443.5</c:v>
                </c:pt>
                <c:pt idx="1">
                  <c:v>67043.5</c:v>
                </c:pt>
                <c:pt idx="2">
                  <c:v>67095.5</c:v>
                </c:pt>
                <c:pt idx="3">
                  <c:v>67490.8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79-4739-B807-16765A1CDDB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5"/>
        <c:axId val="37042048"/>
        <c:axId val="37043584"/>
      </c:barChart>
      <c:catAx>
        <c:axId val="37042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7043584"/>
        <c:crosses val="autoZero"/>
        <c:auto val="1"/>
        <c:lblAlgn val="ctr"/>
        <c:lblOffset val="100"/>
        <c:noMultiLvlLbl val="0"/>
      </c:catAx>
      <c:valAx>
        <c:axId val="37043584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ln w="9525">
            <a:noFill/>
          </a:ln>
        </c:spPr>
        <c:crossAx val="3704204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solidFill>
      <a:schemeClr val="bg1">
        <a:lumMod val="95000"/>
      </a:schemeClr>
    </a:solidFill>
    <a:ln>
      <a:solidFill>
        <a:schemeClr val="accent1"/>
      </a:solidFill>
    </a:ln>
  </c:spPr>
  <c:txPr>
    <a:bodyPr/>
    <a:lstStyle/>
    <a:p>
      <a:pPr>
        <a:defRPr sz="1000">
          <a:solidFill>
            <a:schemeClr val="tx2"/>
          </a:solidFill>
        </a:defRPr>
      </a:pPr>
      <a:endParaRPr lang="es-E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C10338-C273-442E-AD41-F5530B1A8939}" type="doc">
      <dgm:prSet loTypeId="urn:microsoft.com/office/officeart/2005/8/layout/venn2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44093D7-782E-483F-BA86-AF013192EBA4}">
      <dgm:prSet phldrT="[Texto]" custT="1"/>
      <dgm:spPr>
        <a:pattFill prst="pct60">
          <a:fgClr>
            <a:srgbClr val="00B050"/>
          </a:fgClr>
          <a:bgClr>
            <a:schemeClr val="bg1"/>
          </a:bgClr>
        </a:pattFill>
      </dgm:spPr>
      <dgm:t>
        <a:bodyPr/>
        <a:lstStyle/>
        <a:p>
          <a:r>
            <a:rPr lang="es-ES" sz="1100" b="1" i="1" dirty="0">
              <a:solidFill>
                <a:schemeClr val="tx2"/>
              </a:solidFill>
            </a:rPr>
            <a:t>24.989</a:t>
          </a:r>
          <a:br>
            <a:rPr lang="es-ES" sz="1100" b="1" i="1" dirty="0">
              <a:solidFill>
                <a:schemeClr val="tx2"/>
              </a:solidFill>
            </a:rPr>
          </a:br>
          <a:r>
            <a:rPr lang="es-ES" sz="1100" b="1" i="1" dirty="0">
              <a:solidFill>
                <a:schemeClr val="tx2"/>
              </a:solidFill>
            </a:rPr>
            <a:t>0-9 asalariados</a:t>
          </a:r>
        </a:p>
      </dgm:t>
    </dgm:pt>
    <dgm:pt modelId="{409920E5-BB3A-4D83-BDA4-B083A93C28E3}" type="parTrans" cxnId="{71A290D5-4BEC-4DB1-9674-168E6F2B8242}">
      <dgm:prSet/>
      <dgm:spPr/>
      <dgm:t>
        <a:bodyPr/>
        <a:lstStyle/>
        <a:p>
          <a:endParaRPr lang="es-ES" sz="1100" b="1" i="1">
            <a:solidFill>
              <a:schemeClr val="accent1"/>
            </a:solidFill>
          </a:endParaRPr>
        </a:p>
      </dgm:t>
    </dgm:pt>
    <dgm:pt modelId="{CBD59613-86CF-451F-81CF-67E7A64CDF20}" type="sibTrans" cxnId="{71A290D5-4BEC-4DB1-9674-168E6F2B8242}">
      <dgm:prSet/>
      <dgm:spPr/>
      <dgm:t>
        <a:bodyPr/>
        <a:lstStyle/>
        <a:p>
          <a:endParaRPr lang="es-ES" sz="1100" b="1" i="1">
            <a:solidFill>
              <a:schemeClr val="accent1"/>
            </a:solidFill>
          </a:endParaRPr>
        </a:p>
      </dgm:t>
    </dgm:pt>
    <dgm:pt modelId="{CC13EB4B-E91E-4815-8C3C-48BCFAD34EE3}">
      <dgm:prSet phldrT="[Texto]" custT="1"/>
      <dgm:spPr>
        <a:pattFill prst="pct60">
          <a:fgClr>
            <a:schemeClr val="accent2"/>
          </a:fgClr>
          <a:bgClr>
            <a:schemeClr val="bg1"/>
          </a:bgClr>
        </a:pattFill>
      </dgm:spPr>
      <dgm:t>
        <a:bodyPr/>
        <a:lstStyle/>
        <a:p>
          <a:r>
            <a:rPr lang="es-ES" sz="1100" b="1" i="1" dirty="0">
              <a:solidFill>
                <a:schemeClr val="tx2"/>
              </a:solidFill>
            </a:rPr>
            <a:t>1.047</a:t>
          </a:r>
          <a:br>
            <a:rPr lang="es-ES" sz="1100" b="1" i="1" dirty="0">
              <a:solidFill>
                <a:schemeClr val="tx2"/>
              </a:solidFill>
            </a:rPr>
          </a:br>
          <a:r>
            <a:rPr lang="es-ES" sz="1100" b="1" i="1" dirty="0">
              <a:solidFill>
                <a:schemeClr val="tx2"/>
              </a:solidFill>
            </a:rPr>
            <a:t>50-499 asalariados</a:t>
          </a:r>
        </a:p>
      </dgm:t>
    </dgm:pt>
    <dgm:pt modelId="{3E67C282-1315-4BDF-8C6B-A92378F89B7B}" type="parTrans" cxnId="{34CD6202-286A-4901-8E27-D7A7451F994B}">
      <dgm:prSet/>
      <dgm:spPr/>
      <dgm:t>
        <a:bodyPr/>
        <a:lstStyle/>
        <a:p>
          <a:endParaRPr lang="es-ES" sz="1100" b="1" i="1">
            <a:solidFill>
              <a:schemeClr val="accent1"/>
            </a:solidFill>
          </a:endParaRPr>
        </a:p>
      </dgm:t>
    </dgm:pt>
    <dgm:pt modelId="{23046E3D-BB51-4E32-9313-A87F032E78C8}" type="sibTrans" cxnId="{34CD6202-286A-4901-8E27-D7A7451F994B}">
      <dgm:prSet/>
      <dgm:spPr/>
      <dgm:t>
        <a:bodyPr/>
        <a:lstStyle/>
        <a:p>
          <a:endParaRPr lang="es-ES" sz="1100" b="1" i="1">
            <a:solidFill>
              <a:schemeClr val="accent1"/>
            </a:solidFill>
          </a:endParaRPr>
        </a:p>
      </dgm:t>
    </dgm:pt>
    <dgm:pt modelId="{23A49DD5-FDE5-495D-8218-7BB65967CD26}">
      <dgm:prSet phldrT="[Texto]" custT="1"/>
      <dgm:spPr>
        <a:pattFill prst="pct60">
          <a:fgClr>
            <a:srgbClr val="007DD2"/>
          </a:fgClr>
          <a:bgClr>
            <a:schemeClr val="bg1"/>
          </a:bgClr>
        </a:pattFill>
      </dgm:spPr>
      <dgm:t>
        <a:bodyPr/>
        <a:lstStyle/>
        <a:p>
          <a:r>
            <a:rPr lang="es-ES" sz="1100" b="1" i="1" dirty="0">
              <a:solidFill>
                <a:schemeClr val="tx2"/>
              </a:solidFill>
            </a:rPr>
            <a:t>73</a:t>
          </a:r>
          <a:br>
            <a:rPr lang="es-ES" sz="1100" b="1" i="1" dirty="0">
              <a:solidFill>
                <a:schemeClr val="tx2"/>
              </a:solidFill>
            </a:rPr>
          </a:br>
          <a:r>
            <a:rPr lang="es-ES" sz="1100" b="1" i="1" dirty="0">
              <a:solidFill>
                <a:schemeClr val="tx2"/>
              </a:solidFill>
            </a:rPr>
            <a:t>500 o más asalariados</a:t>
          </a:r>
        </a:p>
      </dgm:t>
    </dgm:pt>
    <dgm:pt modelId="{A9DC94D4-A161-4E68-A6EB-7F60C7107288}" type="parTrans" cxnId="{4BC5231F-2B34-46DE-BA87-0C44EE73F068}">
      <dgm:prSet/>
      <dgm:spPr/>
      <dgm:t>
        <a:bodyPr/>
        <a:lstStyle/>
        <a:p>
          <a:endParaRPr lang="es-ES" sz="1100" b="1" i="1">
            <a:solidFill>
              <a:schemeClr val="accent1"/>
            </a:solidFill>
          </a:endParaRPr>
        </a:p>
      </dgm:t>
    </dgm:pt>
    <dgm:pt modelId="{34B3125F-DC21-4ACE-893C-39E3C5912BAB}" type="sibTrans" cxnId="{4BC5231F-2B34-46DE-BA87-0C44EE73F068}">
      <dgm:prSet/>
      <dgm:spPr/>
      <dgm:t>
        <a:bodyPr/>
        <a:lstStyle/>
        <a:p>
          <a:endParaRPr lang="es-ES" sz="1100" b="1" i="1">
            <a:solidFill>
              <a:schemeClr val="accent1"/>
            </a:solidFill>
          </a:endParaRPr>
        </a:p>
      </dgm:t>
    </dgm:pt>
    <dgm:pt modelId="{B4181202-00C2-426C-924B-B585CC3A303C}">
      <dgm:prSet phldrT="[Texto]" custT="1"/>
      <dgm:spPr>
        <a:pattFill prst="pct60">
          <a:fgClr>
            <a:schemeClr val="accent3">
              <a:lumMod val="60000"/>
              <a:lumOff val="40000"/>
            </a:schemeClr>
          </a:fgClr>
          <a:bgClr>
            <a:schemeClr val="bg1"/>
          </a:bgClr>
        </a:pattFill>
      </dgm:spPr>
      <dgm:t>
        <a:bodyPr/>
        <a:lstStyle/>
        <a:p>
          <a:r>
            <a:rPr lang="es-ES" sz="1100" b="1" i="1" dirty="0">
              <a:solidFill>
                <a:schemeClr val="tx2"/>
              </a:solidFill>
            </a:rPr>
            <a:t>5.233</a:t>
          </a:r>
          <a:br>
            <a:rPr lang="es-ES" sz="1100" b="1" i="1" dirty="0">
              <a:solidFill>
                <a:schemeClr val="tx2"/>
              </a:solidFill>
            </a:rPr>
          </a:br>
          <a:r>
            <a:rPr lang="es-ES" sz="1100" b="1" i="1" dirty="0">
              <a:solidFill>
                <a:schemeClr val="tx2"/>
              </a:solidFill>
            </a:rPr>
            <a:t>10-49 asalariados</a:t>
          </a:r>
        </a:p>
      </dgm:t>
    </dgm:pt>
    <dgm:pt modelId="{71E1DA97-EC9A-40E4-B895-CFBC88EB3686}" type="parTrans" cxnId="{7C9CC168-35CF-4CD0-8C13-58948098CB5E}">
      <dgm:prSet/>
      <dgm:spPr/>
      <dgm:t>
        <a:bodyPr/>
        <a:lstStyle/>
        <a:p>
          <a:endParaRPr lang="es-ES" sz="1100" b="1" i="1">
            <a:solidFill>
              <a:schemeClr val="accent1"/>
            </a:solidFill>
          </a:endParaRPr>
        </a:p>
      </dgm:t>
    </dgm:pt>
    <dgm:pt modelId="{7A933045-538D-4FF2-9938-332E24908DFA}" type="sibTrans" cxnId="{7C9CC168-35CF-4CD0-8C13-58948098CB5E}">
      <dgm:prSet/>
      <dgm:spPr/>
      <dgm:t>
        <a:bodyPr/>
        <a:lstStyle/>
        <a:p>
          <a:endParaRPr lang="es-ES" sz="1100" b="1" i="1">
            <a:solidFill>
              <a:schemeClr val="accent1"/>
            </a:solidFill>
          </a:endParaRPr>
        </a:p>
      </dgm:t>
    </dgm:pt>
    <dgm:pt modelId="{E20644AC-885B-4DB0-AE0F-BE62A3422080}" type="pres">
      <dgm:prSet presAssocID="{8EC10338-C273-442E-AD41-F5530B1A8939}" presName="Name0" presStyleCnt="0">
        <dgm:presLayoutVars>
          <dgm:chMax val="7"/>
          <dgm:resizeHandles val="exact"/>
        </dgm:presLayoutVars>
      </dgm:prSet>
      <dgm:spPr/>
    </dgm:pt>
    <dgm:pt modelId="{0EDA56C7-1A71-46A1-B519-B0A0B01CD765}" type="pres">
      <dgm:prSet presAssocID="{8EC10338-C273-442E-AD41-F5530B1A8939}" presName="comp1" presStyleCnt="0"/>
      <dgm:spPr/>
    </dgm:pt>
    <dgm:pt modelId="{A789EBF8-38BD-4FEB-8F80-41045FF9E816}" type="pres">
      <dgm:prSet presAssocID="{8EC10338-C273-442E-AD41-F5530B1A8939}" presName="circle1" presStyleLbl="node1" presStyleIdx="0" presStyleCnt="4"/>
      <dgm:spPr/>
    </dgm:pt>
    <dgm:pt modelId="{28C09B82-95DF-4C33-8049-C8E52A4A3700}" type="pres">
      <dgm:prSet presAssocID="{8EC10338-C273-442E-AD41-F5530B1A8939}" presName="c1text" presStyleLbl="node1" presStyleIdx="0" presStyleCnt="4">
        <dgm:presLayoutVars>
          <dgm:bulletEnabled val="1"/>
        </dgm:presLayoutVars>
      </dgm:prSet>
      <dgm:spPr/>
    </dgm:pt>
    <dgm:pt modelId="{01896556-5428-402F-B35F-DB1FCAC15FFF}" type="pres">
      <dgm:prSet presAssocID="{8EC10338-C273-442E-AD41-F5530B1A8939}" presName="comp2" presStyleCnt="0"/>
      <dgm:spPr/>
    </dgm:pt>
    <dgm:pt modelId="{2329629E-7F6B-4695-9339-D169E30784A8}" type="pres">
      <dgm:prSet presAssocID="{8EC10338-C273-442E-AD41-F5530B1A8939}" presName="circle2" presStyleLbl="node1" presStyleIdx="1" presStyleCnt="4"/>
      <dgm:spPr/>
    </dgm:pt>
    <dgm:pt modelId="{E0C5E3B3-916A-4894-A854-12F97B182EE2}" type="pres">
      <dgm:prSet presAssocID="{8EC10338-C273-442E-AD41-F5530B1A8939}" presName="c2text" presStyleLbl="node1" presStyleIdx="1" presStyleCnt="4">
        <dgm:presLayoutVars>
          <dgm:bulletEnabled val="1"/>
        </dgm:presLayoutVars>
      </dgm:prSet>
      <dgm:spPr/>
    </dgm:pt>
    <dgm:pt modelId="{4E70D018-19F4-4BCB-AF48-2AE16A5FE982}" type="pres">
      <dgm:prSet presAssocID="{8EC10338-C273-442E-AD41-F5530B1A8939}" presName="comp3" presStyleCnt="0"/>
      <dgm:spPr/>
    </dgm:pt>
    <dgm:pt modelId="{20EE1E25-3872-4D73-A9A8-03D4A0BF98E3}" type="pres">
      <dgm:prSet presAssocID="{8EC10338-C273-442E-AD41-F5530B1A8939}" presName="circle3" presStyleLbl="node1" presStyleIdx="2" presStyleCnt="4"/>
      <dgm:spPr/>
    </dgm:pt>
    <dgm:pt modelId="{9E1F0430-CE3A-4B67-9431-3A26C5EAB769}" type="pres">
      <dgm:prSet presAssocID="{8EC10338-C273-442E-AD41-F5530B1A8939}" presName="c3text" presStyleLbl="node1" presStyleIdx="2" presStyleCnt="4">
        <dgm:presLayoutVars>
          <dgm:bulletEnabled val="1"/>
        </dgm:presLayoutVars>
      </dgm:prSet>
      <dgm:spPr/>
    </dgm:pt>
    <dgm:pt modelId="{90E9269A-3901-4616-A885-DECA50B193C1}" type="pres">
      <dgm:prSet presAssocID="{8EC10338-C273-442E-AD41-F5530B1A8939}" presName="comp4" presStyleCnt="0"/>
      <dgm:spPr/>
    </dgm:pt>
    <dgm:pt modelId="{302A9928-285D-47D3-88CE-D7FB1E9D33A4}" type="pres">
      <dgm:prSet presAssocID="{8EC10338-C273-442E-AD41-F5530B1A8939}" presName="circle4" presStyleLbl="node1" presStyleIdx="3" presStyleCnt="4"/>
      <dgm:spPr/>
    </dgm:pt>
    <dgm:pt modelId="{1AE80DB1-1718-45E6-B7F6-AF8E2489F793}" type="pres">
      <dgm:prSet presAssocID="{8EC10338-C273-442E-AD41-F5530B1A8939}" presName="c4text" presStyleLbl="node1" presStyleIdx="3" presStyleCnt="4">
        <dgm:presLayoutVars>
          <dgm:bulletEnabled val="1"/>
        </dgm:presLayoutVars>
      </dgm:prSet>
      <dgm:spPr/>
    </dgm:pt>
  </dgm:ptLst>
  <dgm:cxnLst>
    <dgm:cxn modelId="{34CD6202-286A-4901-8E27-D7A7451F994B}" srcId="{8EC10338-C273-442E-AD41-F5530B1A8939}" destId="{CC13EB4B-E91E-4815-8C3C-48BCFAD34EE3}" srcOrd="2" destOrd="0" parTransId="{3E67C282-1315-4BDF-8C6B-A92378F89B7B}" sibTransId="{23046E3D-BB51-4E32-9313-A87F032E78C8}"/>
    <dgm:cxn modelId="{F3046807-4FE9-44DE-B9A9-0A341C92CFA6}" type="presOf" srcId="{B4181202-00C2-426C-924B-B585CC3A303C}" destId="{E0C5E3B3-916A-4894-A854-12F97B182EE2}" srcOrd="1" destOrd="0" presId="urn:microsoft.com/office/officeart/2005/8/layout/venn2"/>
    <dgm:cxn modelId="{4BC5231F-2B34-46DE-BA87-0C44EE73F068}" srcId="{8EC10338-C273-442E-AD41-F5530B1A8939}" destId="{23A49DD5-FDE5-495D-8218-7BB65967CD26}" srcOrd="3" destOrd="0" parTransId="{A9DC94D4-A161-4E68-A6EB-7F60C7107288}" sibTransId="{34B3125F-DC21-4ACE-893C-39E3C5912BAB}"/>
    <dgm:cxn modelId="{804D553C-BCDD-434A-9807-4B477B0BB471}" type="presOf" srcId="{544093D7-782E-483F-BA86-AF013192EBA4}" destId="{28C09B82-95DF-4C33-8049-C8E52A4A3700}" srcOrd="1" destOrd="0" presId="urn:microsoft.com/office/officeart/2005/8/layout/venn2"/>
    <dgm:cxn modelId="{F0EAAE66-25D9-4A1E-B093-04521CB9672D}" type="presOf" srcId="{23A49DD5-FDE5-495D-8218-7BB65967CD26}" destId="{1AE80DB1-1718-45E6-B7F6-AF8E2489F793}" srcOrd="1" destOrd="0" presId="urn:microsoft.com/office/officeart/2005/8/layout/venn2"/>
    <dgm:cxn modelId="{7C9CC168-35CF-4CD0-8C13-58948098CB5E}" srcId="{8EC10338-C273-442E-AD41-F5530B1A8939}" destId="{B4181202-00C2-426C-924B-B585CC3A303C}" srcOrd="1" destOrd="0" parTransId="{71E1DA97-EC9A-40E4-B895-CFBC88EB3686}" sibTransId="{7A933045-538D-4FF2-9938-332E24908DFA}"/>
    <dgm:cxn modelId="{81FB834B-8461-4755-A973-023F12CD4DC2}" type="presOf" srcId="{544093D7-782E-483F-BA86-AF013192EBA4}" destId="{A789EBF8-38BD-4FEB-8F80-41045FF9E816}" srcOrd="0" destOrd="0" presId="urn:microsoft.com/office/officeart/2005/8/layout/venn2"/>
    <dgm:cxn modelId="{7E932953-A22F-4200-A4D2-9D137DA3093C}" type="presOf" srcId="{8EC10338-C273-442E-AD41-F5530B1A8939}" destId="{E20644AC-885B-4DB0-AE0F-BE62A3422080}" srcOrd="0" destOrd="0" presId="urn:microsoft.com/office/officeart/2005/8/layout/venn2"/>
    <dgm:cxn modelId="{230006A4-62A3-4686-B412-3A899CD04FEB}" type="presOf" srcId="{CC13EB4B-E91E-4815-8C3C-48BCFAD34EE3}" destId="{20EE1E25-3872-4D73-A9A8-03D4A0BF98E3}" srcOrd="0" destOrd="0" presId="urn:microsoft.com/office/officeart/2005/8/layout/venn2"/>
    <dgm:cxn modelId="{71A290D5-4BEC-4DB1-9674-168E6F2B8242}" srcId="{8EC10338-C273-442E-AD41-F5530B1A8939}" destId="{544093D7-782E-483F-BA86-AF013192EBA4}" srcOrd="0" destOrd="0" parTransId="{409920E5-BB3A-4D83-BDA4-B083A93C28E3}" sibTransId="{CBD59613-86CF-451F-81CF-67E7A64CDF20}"/>
    <dgm:cxn modelId="{2270A4D5-78BB-420B-862B-CCD1EE07B325}" type="presOf" srcId="{CC13EB4B-E91E-4815-8C3C-48BCFAD34EE3}" destId="{9E1F0430-CE3A-4B67-9431-3A26C5EAB769}" srcOrd="1" destOrd="0" presId="urn:microsoft.com/office/officeart/2005/8/layout/venn2"/>
    <dgm:cxn modelId="{19003FE8-1E8E-448C-B74E-CD9FC9B5E2B9}" type="presOf" srcId="{23A49DD5-FDE5-495D-8218-7BB65967CD26}" destId="{302A9928-285D-47D3-88CE-D7FB1E9D33A4}" srcOrd="0" destOrd="0" presId="urn:microsoft.com/office/officeart/2005/8/layout/venn2"/>
    <dgm:cxn modelId="{245B6CEB-2628-4F3D-BFD3-2094D1776872}" type="presOf" srcId="{B4181202-00C2-426C-924B-B585CC3A303C}" destId="{2329629E-7F6B-4695-9339-D169E30784A8}" srcOrd="0" destOrd="0" presId="urn:microsoft.com/office/officeart/2005/8/layout/venn2"/>
    <dgm:cxn modelId="{2C65DEEF-755B-4A52-87F5-25127EAF35CC}" type="presParOf" srcId="{E20644AC-885B-4DB0-AE0F-BE62A3422080}" destId="{0EDA56C7-1A71-46A1-B519-B0A0B01CD765}" srcOrd="0" destOrd="0" presId="urn:microsoft.com/office/officeart/2005/8/layout/venn2"/>
    <dgm:cxn modelId="{48A89162-66EE-4D3B-828E-B66551BC107F}" type="presParOf" srcId="{0EDA56C7-1A71-46A1-B519-B0A0B01CD765}" destId="{A789EBF8-38BD-4FEB-8F80-41045FF9E816}" srcOrd="0" destOrd="0" presId="urn:microsoft.com/office/officeart/2005/8/layout/venn2"/>
    <dgm:cxn modelId="{7B54F261-E316-4C67-8DFE-0B08A6F964EA}" type="presParOf" srcId="{0EDA56C7-1A71-46A1-B519-B0A0B01CD765}" destId="{28C09B82-95DF-4C33-8049-C8E52A4A3700}" srcOrd="1" destOrd="0" presId="urn:microsoft.com/office/officeart/2005/8/layout/venn2"/>
    <dgm:cxn modelId="{14036F4B-AFC0-4C9F-9D50-56B27A4F1D31}" type="presParOf" srcId="{E20644AC-885B-4DB0-AE0F-BE62A3422080}" destId="{01896556-5428-402F-B35F-DB1FCAC15FFF}" srcOrd="1" destOrd="0" presId="urn:microsoft.com/office/officeart/2005/8/layout/venn2"/>
    <dgm:cxn modelId="{DF130460-1ABA-40FA-851C-7366086C572D}" type="presParOf" srcId="{01896556-5428-402F-B35F-DB1FCAC15FFF}" destId="{2329629E-7F6B-4695-9339-D169E30784A8}" srcOrd="0" destOrd="0" presId="urn:microsoft.com/office/officeart/2005/8/layout/venn2"/>
    <dgm:cxn modelId="{1AED939D-08CE-4A2B-AC7D-8E5D344D174D}" type="presParOf" srcId="{01896556-5428-402F-B35F-DB1FCAC15FFF}" destId="{E0C5E3B3-916A-4894-A854-12F97B182EE2}" srcOrd="1" destOrd="0" presId="urn:microsoft.com/office/officeart/2005/8/layout/venn2"/>
    <dgm:cxn modelId="{EA24CEBF-7093-4F50-BBC4-ED4C3BDAF075}" type="presParOf" srcId="{E20644AC-885B-4DB0-AE0F-BE62A3422080}" destId="{4E70D018-19F4-4BCB-AF48-2AE16A5FE982}" srcOrd="2" destOrd="0" presId="urn:microsoft.com/office/officeart/2005/8/layout/venn2"/>
    <dgm:cxn modelId="{F76CE9DB-A999-4B4A-8669-045FDE76DDB0}" type="presParOf" srcId="{4E70D018-19F4-4BCB-AF48-2AE16A5FE982}" destId="{20EE1E25-3872-4D73-A9A8-03D4A0BF98E3}" srcOrd="0" destOrd="0" presId="urn:microsoft.com/office/officeart/2005/8/layout/venn2"/>
    <dgm:cxn modelId="{848151F5-6C8A-445C-A474-F47C0E6384AE}" type="presParOf" srcId="{4E70D018-19F4-4BCB-AF48-2AE16A5FE982}" destId="{9E1F0430-CE3A-4B67-9431-3A26C5EAB769}" srcOrd="1" destOrd="0" presId="urn:microsoft.com/office/officeart/2005/8/layout/venn2"/>
    <dgm:cxn modelId="{14657573-D951-4C01-A08C-775DB9EADC5C}" type="presParOf" srcId="{E20644AC-885B-4DB0-AE0F-BE62A3422080}" destId="{90E9269A-3901-4616-A885-DECA50B193C1}" srcOrd="3" destOrd="0" presId="urn:microsoft.com/office/officeart/2005/8/layout/venn2"/>
    <dgm:cxn modelId="{111B6ABB-2661-4499-B8A6-EEF266595BC3}" type="presParOf" srcId="{90E9269A-3901-4616-A885-DECA50B193C1}" destId="{302A9928-285D-47D3-88CE-D7FB1E9D33A4}" srcOrd="0" destOrd="0" presId="urn:microsoft.com/office/officeart/2005/8/layout/venn2"/>
    <dgm:cxn modelId="{4F889807-D631-4478-9A01-5D8098755D5E}" type="presParOf" srcId="{90E9269A-3901-4616-A885-DECA50B193C1}" destId="{1AE80DB1-1718-45E6-B7F6-AF8E2489F793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A7517F-3DE1-4DAB-A0F8-090A98E96405}" type="doc">
      <dgm:prSet loTypeId="urn:microsoft.com/office/officeart/2005/8/layout/hProcess9" loCatId="process" qsTypeId="urn:microsoft.com/office/officeart/2005/8/quickstyle/3d2" qsCatId="3D" csTypeId="urn:microsoft.com/office/officeart/2005/8/colors/accent1_2" csCatId="accent1" phldr="1"/>
      <dgm:spPr/>
    </dgm:pt>
    <dgm:pt modelId="{2BD11D31-4C26-42A1-B8CA-ECDDBA06E06A}">
      <dgm:prSet phldrT="[Texto]" custT="1"/>
      <dgm:spPr>
        <a:solidFill>
          <a:srgbClr val="7F7F7F"/>
        </a:solidFill>
        <a:ln>
          <a:noFill/>
        </a:ln>
      </dgm:spPr>
      <dgm:t>
        <a:bodyPr/>
        <a:lstStyle/>
        <a:p>
          <a:r>
            <a:rPr lang="es-ES" sz="1200" b="1" i="1" dirty="0">
              <a:solidFill>
                <a:schemeClr val="bg1"/>
              </a:solidFill>
              <a:latin typeface="+mj-lt"/>
            </a:rPr>
            <a:t>Sector primario</a:t>
          </a:r>
        </a:p>
        <a:p>
          <a:r>
            <a:rPr lang="es-ES" sz="1200" b="1" i="1" dirty="0">
              <a:solidFill>
                <a:schemeClr val="bg1"/>
              </a:solidFill>
              <a:latin typeface="+mj-lt"/>
            </a:rPr>
            <a:t>(Agricultura y Ganadería)</a:t>
          </a:r>
        </a:p>
      </dgm:t>
    </dgm:pt>
    <dgm:pt modelId="{A38237D1-D490-4638-BA18-507D8083684A}" type="parTrans" cxnId="{038F1125-5077-4AA0-8A01-5B92C64E32EC}">
      <dgm:prSet/>
      <dgm:spPr/>
      <dgm:t>
        <a:bodyPr/>
        <a:lstStyle/>
        <a:p>
          <a:endParaRPr lang="es-ES" sz="1200" b="1" i="1">
            <a:latin typeface="+mj-lt"/>
          </a:endParaRPr>
        </a:p>
      </dgm:t>
    </dgm:pt>
    <dgm:pt modelId="{09538911-4C21-4FB9-AB03-943ADF35E635}" type="sibTrans" cxnId="{038F1125-5077-4AA0-8A01-5B92C64E32EC}">
      <dgm:prSet/>
      <dgm:spPr/>
      <dgm:t>
        <a:bodyPr/>
        <a:lstStyle/>
        <a:p>
          <a:endParaRPr lang="es-ES" sz="1200" b="1" i="1">
            <a:latin typeface="+mj-lt"/>
          </a:endParaRPr>
        </a:p>
      </dgm:t>
    </dgm:pt>
    <dgm:pt modelId="{1DC3E01C-5A97-4488-B7D5-2E12325D6ED5}">
      <dgm:prSet phldrT="[Texto]" custT="1"/>
      <dgm:spPr>
        <a:solidFill>
          <a:srgbClr val="004779"/>
        </a:solidFill>
        <a:ln>
          <a:noFill/>
        </a:ln>
      </dgm:spPr>
      <dgm:t>
        <a:bodyPr/>
        <a:lstStyle/>
        <a:p>
          <a:r>
            <a:rPr lang="es-ES" sz="1200" b="1" i="1" dirty="0">
              <a:solidFill>
                <a:schemeClr val="bg1"/>
              </a:solidFill>
              <a:latin typeface="+mj-lt"/>
            </a:rPr>
            <a:t>Industria transformadora</a:t>
          </a:r>
        </a:p>
        <a:p>
          <a:r>
            <a:rPr lang="es-ES" sz="1200" b="1" i="1" dirty="0">
              <a:solidFill>
                <a:schemeClr val="bg1"/>
              </a:solidFill>
              <a:latin typeface="+mj-lt"/>
            </a:rPr>
            <a:t>(Alimentación y Bebidas)</a:t>
          </a:r>
        </a:p>
      </dgm:t>
    </dgm:pt>
    <dgm:pt modelId="{B209B7DE-D192-4924-85CD-24588183B415}" type="parTrans" cxnId="{98893A5A-3962-4202-8769-E0E476086638}">
      <dgm:prSet/>
      <dgm:spPr/>
      <dgm:t>
        <a:bodyPr/>
        <a:lstStyle/>
        <a:p>
          <a:endParaRPr lang="es-ES" sz="1200" b="1" i="1">
            <a:latin typeface="+mj-lt"/>
          </a:endParaRPr>
        </a:p>
      </dgm:t>
    </dgm:pt>
    <dgm:pt modelId="{28C31F6B-ACA6-4371-905C-64EE28B00CE6}" type="sibTrans" cxnId="{98893A5A-3962-4202-8769-E0E476086638}">
      <dgm:prSet/>
      <dgm:spPr/>
      <dgm:t>
        <a:bodyPr/>
        <a:lstStyle/>
        <a:p>
          <a:endParaRPr lang="es-ES" sz="1200" b="1" i="1">
            <a:latin typeface="+mj-lt"/>
          </a:endParaRPr>
        </a:p>
      </dgm:t>
    </dgm:pt>
    <dgm:pt modelId="{D44AEFE4-12F8-44E6-AD0D-F922C58211D1}">
      <dgm:prSet phldrT="[Texto]" custT="1"/>
      <dgm:spPr>
        <a:solidFill>
          <a:srgbClr val="7F7F7F"/>
        </a:solidFill>
        <a:ln>
          <a:noFill/>
        </a:ln>
      </dgm:spPr>
      <dgm:t>
        <a:bodyPr/>
        <a:lstStyle/>
        <a:p>
          <a:r>
            <a:rPr lang="es-ES" sz="1200" b="1" i="1" dirty="0">
              <a:solidFill>
                <a:schemeClr val="bg1"/>
              </a:solidFill>
              <a:latin typeface="+mj-lt"/>
            </a:rPr>
            <a:t>Consumidores</a:t>
          </a:r>
        </a:p>
      </dgm:t>
    </dgm:pt>
    <dgm:pt modelId="{32E58E68-2DD1-4FBA-994B-90AC883ED69F}" type="parTrans" cxnId="{6B1760E8-067C-4363-B2DD-1C78E6F735EC}">
      <dgm:prSet/>
      <dgm:spPr/>
      <dgm:t>
        <a:bodyPr/>
        <a:lstStyle/>
        <a:p>
          <a:endParaRPr lang="es-ES" sz="1200" b="1" i="1">
            <a:latin typeface="+mj-lt"/>
          </a:endParaRPr>
        </a:p>
      </dgm:t>
    </dgm:pt>
    <dgm:pt modelId="{28BE1624-B42A-4209-A33E-9661CAD7932E}" type="sibTrans" cxnId="{6B1760E8-067C-4363-B2DD-1C78E6F735EC}">
      <dgm:prSet/>
      <dgm:spPr/>
      <dgm:t>
        <a:bodyPr/>
        <a:lstStyle/>
        <a:p>
          <a:endParaRPr lang="es-ES" sz="1200" b="1" i="1">
            <a:latin typeface="+mj-lt"/>
          </a:endParaRPr>
        </a:p>
      </dgm:t>
    </dgm:pt>
    <dgm:pt modelId="{7FE93745-D580-4568-80E9-6CF3949D9FB0}">
      <dgm:prSet phldrT="[Texto]" custT="1"/>
      <dgm:spPr>
        <a:solidFill>
          <a:srgbClr val="7F7F7F"/>
        </a:solidFill>
        <a:ln>
          <a:noFill/>
        </a:ln>
      </dgm:spPr>
      <dgm:t>
        <a:bodyPr/>
        <a:lstStyle/>
        <a:p>
          <a:r>
            <a:rPr lang="es-ES" sz="1200" b="1" i="1" dirty="0">
              <a:solidFill>
                <a:schemeClr val="bg1"/>
              </a:solidFill>
              <a:latin typeface="+mj-lt"/>
            </a:rPr>
            <a:t>Distribución</a:t>
          </a:r>
        </a:p>
        <a:p>
          <a:r>
            <a:rPr lang="es-ES" sz="1200" b="1" i="1" dirty="0">
              <a:solidFill>
                <a:schemeClr val="bg1"/>
              </a:solidFill>
              <a:latin typeface="+mj-lt"/>
            </a:rPr>
            <a:t>(Comercio)</a:t>
          </a:r>
        </a:p>
      </dgm:t>
    </dgm:pt>
    <dgm:pt modelId="{88B62F54-4A06-4260-8091-946D3C7E1263}" type="parTrans" cxnId="{AFAA1B5F-4164-4E00-BC22-3F2DA1E7B133}">
      <dgm:prSet/>
      <dgm:spPr/>
      <dgm:t>
        <a:bodyPr/>
        <a:lstStyle/>
        <a:p>
          <a:endParaRPr lang="es-ES" sz="1200" b="1" i="1">
            <a:latin typeface="+mj-lt"/>
          </a:endParaRPr>
        </a:p>
      </dgm:t>
    </dgm:pt>
    <dgm:pt modelId="{B96C3F20-DED5-4C53-A54E-6A8F2DD0E3BA}" type="sibTrans" cxnId="{AFAA1B5F-4164-4E00-BC22-3F2DA1E7B133}">
      <dgm:prSet/>
      <dgm:spPr/>
      <dgm:t>
        <a:bodyPr/>
        <a:lstStyle/>
        <a:p>
          <a:endParaRPr lang="es-ES" sz="1200" b="1" i="1">
            <a:latin typeface="+mj-lt"/>
          </a:endParaRPr>
        </a:p>
      </dgm:t>
    </dgm:pt>
    <dgm:pt modelId="{9AD74EC1-C2EC-4761-81FD-6FF3D629B625}" type="pres">
      <dgm:prSet presAssocID="{A7A7517F-3DE1-4DAB-A0F8-090A98E96405}" presName="CompostProcess" presStyleCnt="0">
        <dgm:presLayoutVars>
          <dgm:dir/>
          <dgm:resizeHandles val="exact"/>
        </dgm:presLayoutVars>
      </dgm:prSet>
      <dgm:spPr/>
    </dgm:pt>
    <dgm:pt modelId="{18812512-9FEF-42F0-A443-BD4F47E1F3B5}" type="pres">
      <dgm:prSet presAssocID="{A7A7517F-3DE1-4DAB-A0F8-090A98E96405}" presName="arrow" presStyleLbl="bgShp" presStyleIdx="0" presStyleCn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1"/>
          </a:solidFill>
        </a:ln>
      </dgm:spPr>
    </dgm:pt>
    <dgm:pt modelId="{805CFAE6-5C42-425F-869C-D1C9A1265B70}" type="pres">
      <dgm:prSet presAssocID="{A7A7517F-3DE1-4DAB-A0F8-090A98E96405}" presName="linearProcess" presStyleCnt="0"/>
      <dgm:spPr/>
    </dgm:pt>
    <dgm:pt modelId="{EC19E386-F74E-4A3B-9040-6487CBBD8386}" type="pres">
      <dgm:prSet presAssocID="{2BD11D31-4C26-42A1-B8CA-ECDDBA06E06A}" presName="textNode" presStyleLbl="node1" presStyleIdx="0" presStyleCnt="4">
        <dgm:presLayoutVars>
          <dgm:bulletEnabled val="1"/>
        </dgm:presLayoutVars>
      </dgm:prSet>
      <dgm:spPr/>
    </dgm:pt>
    <dgm:pt modelId="{0D4F1967-5ABE-471C-A22F-1F12665C004E}" type="pres">
      <dgm:prSet presAssocID="{09538911-4C21-4FB9-AB03-943ADF35E635}" presName="sibTrans" presStyleCnt="0"/>
      <dgm:spPr/>
    </dgm:pt>
    <dgm:pt modelId="{269E4D9E-F09C-4610-9CD6-28FBA4A76956}" type="pres">
      <dgm:prSet presAssocID="{1DC3E01C-5A97-4488-B7D5-2E12325D6ED5}" presName="textNode" presStyleLbl="node1" presStyleIdx="1" presStyleCnt="4">
        <dgm:presLayoutVars>
          <dgm:bulletEnabled val="1"/>
        </dgm:presLayoutVars>
      </dgm:prSet>
      <dgm:spPr/>
    </dgm:pt>
    <dgm:pt modelId="{E2AE63C0-4655-4C84-86E2-F3A54037C822}" type="pres">
      <dgm:prSet presAssocID="{28C31F6B-ACA6-4371-905C-64EE28B00CE6}" presName="sibTrans" presStyleCnt="0"/>
      <dgm:spPr/>
    </dgm:pt>
    <dgm:pt modelId="{BB036669-14EF-48DC-8A28-DCC66184847C}" type="pres">
      <dgm:prSet presAssocID="{7FE93745-D580-4568-80E9-6CF3949D9FB0}" presName="textNode" presStyleLbl="node1" presStyleIdx="2" presStyleCnt="4">
        <dgm:presLayoutVars>
          <dgm:bulletEnabled val="1"/>
        </dgm:presLayoutVars>
      </dgm:prSet>
      <dgm:spPr/>
    </dgm:pt>
    <dgm:pt modelId="{721DF6C5-7981-4A4E-93A8-17ECE90F4AF2}" type="pres">
      <dgm:prSet presAssocID="{B96C3F20-DED5-4C53-A54E-6A8F2DD0E3BA}" presName="sibTrans" presStyleCnt="0"/>
      <dgm:spPr/>
    </dgm:pt>
    <dgm:pt modelId="{2FB1565C-C8C5-4FA3-9AD7-B977C727BB03}" type="pres">
      <dgm:prSet presAssocID="{D44AEFE4-12F8-44E6-AD0D-F922C58211D1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648E3B10-6FA2-4AB5-8084-5FE86D260DAB}" type="presOf" srcId="{2BD11D31-4C26-42A1-B8CA-ECDDBA06E06A}" destId="{EC19E386-F74E-4A3B-9040-6487CBBD8386}" srcOrd="0" destOrd="0" presId="urn:microsoft.com/office/officeart/2005/8/layout/hProcess9"/>
    <dgm:cxn modelId="{038F1125-5077-4AA0-8A01-5B92C64E32EC}" srcId="{A7A7517F-3DE1-4DAB-A0F8-090A98E96405}" destId="{2BD11D31-4C26-42A1-B8CA-ECDDBA06E06A}" srcOrd="0" destOrd="0" parTransId="{A38237D1-D490-4638-BA18-507D8083684A}" sibTransId="{09538911-4C21-4FB9-AB03-943ADF35E635}"/>
    <dgm:cxn modelId="{AFAA1B5F-4164-4E00-BC22-3F2DA1E7B133}" srcId="{A7A7517F-3DE1-4DAB-A0F8-090A98E96405}" destId="{7FE93745-D580-4568-80E9-6CF3949D9FB0}" srcOrd="2" destOrd="0" parTransId="{88B62F54-4A06-4260-8091-946D3C7E1263}" sibTransId="{B96C3F20-DED5-4C53-A54E-6A8F2DD0E3BA}"/>
    <dgm:cxn modelId="{98893A5A-3962-4202-8769-E0E476086638}" srcId="{A7A7517F-3DE1-4DAB-A0F8-090A98E96405}" destId="{1DC3E01C-5A97-4488-B7D5-2E12325D6ED5}" srcOrd="1" destOrd="0" parTransId="{B209B7DE-D192-4924-85CD-24588183B415}" sibTransId="{28C31F6B-ACA6-4371-905C-64EE28B00CE6}"/>
    <dgm:cxn modelId="{FD7D6186-8D4B-4B4B-AC04-466CC2169499}" type="presOf" srcId="{1DC3E01C-5A97-4488-B7D5-2E12325D6ED5}" destId="{269E4D9E-F09C-4610-9CD6-28FBA4A76956}" srcOrd="0" destOrd="0" presId="urn:microsoft.com/office/officeart/2005/8/layout/hProcess9"/>
    <dgm:cxn modelId="{AFF529B7-61D9-433D-97B8-B72180644B7C}" type="presOf" srcId="{A7A7517F-3DE1-4DAB-A0F8-090A98E96405}" destId="{9AD74EC1-C2EC-4761-81FD-6FF3D629B625}" srcOrd="0" destOrd="0" presId="urn:microsoft.com/office/officeart/2005/8/layout/hProcess9"/>
    <dgm:cxn modelId="{D4AA5AC1-C5C3-4956-BA88-FC230229D1BE}" type="presOf" srcId="{7FE93745-D580-4568-80E9-6CF3949D9FB0}" destId="{BB036669-14EF-48DC-8A28-DCC66184847C}" srcOrd="0" destOrd="0" presId="urn:microsoft.com/office/officeart/2005/8/layout/hProcess9"/>
    <dgm:cxn modelId="{ADEF69C5-4966-43A0-817F-837C29F88D76}" type="presOf" srcId="{D44AEFE4-12F8-44E6-AD0D-F922C58211D1}" destId="{2FB1565C-C8C5-4FA3-9AD7-B977C727BB03}" srcOrd="0" destOrd="0" presId="urn:microsoft.com/office/officeart/2005/8/layout/hProcess9"/>
    <dgm:cxn modelId="{6B1760E8-067C-4363-B2DD-1C78E6F735EC}" srcId="{A7A7517F-3DE1-4DAB-A0F8-090A98E96405}" destId="{D44AEFE4-12F8-44E6-AD0D-F922C58211D1}" srcOrd="3" destOrd="0" parTransId="{32E58E68-2DD1-4FBA-994B-90AC883ED69F}" sibTransId="{28BE1624-B42A-4209-A33E-9661CAD7932E}"/>
    <dgm:cxn modelId="{A55B6892-3090-49F3-8785-5E58C32AD238}" type="presParOf" srcId="{9AD74EC1-C2EC-4761-81FD-6FF3D629B625}" destId="{18812512-9FEF-42F0-A443-BD4F47E1F3B5}" srcOrd="0" destOrd="0" presId="urn:microsoft.com/office/officeart/2005/8/layout/hProcess9"/>
    <dgm:cxn modelId="{27B36369-B5D5-485D-9A17-562075B8EFEA}" type="presParOf" srcId="{9AD74EC1-C2EC-4761-81FD-6FF3D629B625}" destId="{805CFAE6-5C42-425F-869C-D1C9A1265B70}" srcOrd="1" destOrd="0" presId="urn:microsoft.com/office/officeart/2005/8/layout/hProcess9"/>
    <dgm:cxn modelId="{C19827E0-E512-489E-85B4-92157D83985F}" type="presParOf" srcId="{805CFAE6-5C42-425F-869C-D1C9A1265B70}" destId="{EC19E386-F74E-4A3B-9040-6487CBBD8386}" srcOrd="0" destOrd="0" presId="urn:microsoft.com/office/officeart/2005/8/layout/hProcess9"/>
    <dgm:cxn modelId="{FBED4713-4955-4B7E-80A4-01E890064B3D}" type="presParOf" srcId="{805CFAE6-5C42-425F-869C-D1C9A1265B70}" destId="{0D4F1967-5ABE-471C-A22F-1F12665C004E}" srcOrd="1" destOrd="0" presId="urn:microsoft.com/office/officeart/2005/8/layout/hProcess9"/>
    <dgm:cxn modelId="{2A2CDB5C-1802-460D-AB6B-278616756FD7}" type="presParOf" srcId="{805CFAE6-5C42-425F-869C-D1C9A1265B70}" destId="{269E4D9E-F09C-4610-9CD6-28FBA4A76956}" srcOrd="2" destOrd="0" presId="urn:microsoft.com/office/officeart/2005/8/layout/hProcess9"/>
    <dgm:cxn modelId="{69687665-266A-4294-B123-4F3A205E7C8C}" type="presParOf" srcId="{805CFAE6-5C42-425F-869C-D1C9A1265B70}" destId="{E2AE63C0-4655-4C84-86E2-F3A54037C822}" srcOrd="3" destOrd="0" presId="urn:microsoft.com/office/officeart/2005/8/layout/hProcess9"/>
    <dgm:cxn modelId="{8BF78ED6-619D-4429-9151-9A37EFCCE541}" type="presParOf" srcId="{805CFAE6-5C42-425F-869C-D1C9A1265B70}" destId="{BB036669-14EF-48DC-8A28-DCC66184847C}" srcOrd="4" destOrd="0" presId="urn:microsoft.com/office/officeart/2005/8/layout/hProcess9"/>
    <dgm:cxn modelId="{0DE53D72-B51A-464D-B222-FF1A63E5E5B5}" type="presParOf" srcId="{805CFAE6-5C42-425F-869C-D1C9A1265B70}" destId="{721DF6C5-7981-4A4E-93A8-17ECE90F4AF2}" srcOrd="5" destOrd="0" presId="urn:microsoft.com/office/officeart/2005/8/layout/hProcess9"/>
    <dgm:cxn modelId="{4B8EA898-AA5D-49AF-9505-327E2622047D}" type="presParOf" srcId="{805CFAE6-5C42-425F-869C-D1C9A1265B70}" destId="{2FB1565C-C8C5-4FA3-9AD7-B977C727BB03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A57044-D2E1-4C6E-AF0F-BE44000E85FB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2BE5639-3383-4AA7-B8B7-382A47B7FACB}">
      <dgm:prSet phldrT="[Texto]" custT="1"/>
      <dgm:spPr>
        <a:solidFill>
          <a:srgbClr val="004779"/>
        </a:solidFill>
      </dgm:spPr>
      <dgm:t>
        <a:bodyPr/>
        <a:lstStyle/>
        <a:p>
          <a:pPr>
            <a:lnSpc>
              <a:spcPct val="150000"/>
            </a:lnSpc>
          </a:pPr>
          <a:r>
            <a:rPr lang="es-ES" sz="1200" b="1" i="1" dirty="0">
              <a:solidFill>
                <a:schemeClr val="bg2"/>
              </a:solidFill>
              <a:latin typeface="+mj-lt"/>
              <a:cs typeface="Calibri" pitchFamily="34" charset="0"/>
            </a:rPr>
            <a:t>Estratégica en la Cadena Agroalimentaria del país:</a:t>
          </a:r>
        </a:p>
      </dgm:t>
    </dgm:pt>
    <dgm:pt modelId="{766247C1-FF48-4F32-A594-46A6273177EB}" type="parTrans" cxnId="{01DB6C9E-4773-43EA-ABF1-54DD2B2E3EB7}">
      <dgm:prSet/>
      <dgm:spPr/>
      <dgm:t>
        <a:bodyPr/>
        <a:lstStyle/>
        <a:p>
          <a:pPr>
            <a:lnSpc>
              <a:spcPct val="150000"/>
            </a:lnSpc>
          </a:pPr>
          <a:endParaRPr lang="es-ES" sz="1200" b="1" i="1" dirty="0">
            <a:solidFill>
              <a:schemeClr val="tx2">
                <a:lumMod val="50000"/>
              </a:schemeClr>
            </a:solidFill>
            <a:latin typeface="+mj-lt"/>
            <a:cs typeface="Calibri" pitchFamily="34" charset="0"/>
          </a:endParaRPr>
        </a:p>
      </dgm:t>
    </dgm:pt>
    <dgm:pt modelId="{AB272C82-8B55-4AAA-B0AC-3D98DA6BA1C3}" type="sibTrans" cxnId="{01DB6C9E-4773-43EA-ABF1-54DD2B2E3EB7}">
      <dgm:prSet/>
      <dgm:spPr/>
      <dgm:t>
        <a:bodyPr/>
        <a:lstStyle/>
        <a:p>
          <a:pPr>
            <a:lnSpc>
              <a:spcPct val="150000"/>
            </a:lnSpc>
          </a:pPr>
          <a:endParaRPr lang="es-ES" sz="1200" b="1" i="1" dirty="0">
            <a:solidFill>
              <a:schemeClr val="tx2">
                <a:lumMod val="50000"/>
              </a:schemeClr>
            </a:solidFill>
            <a:latin typeface="+mj-lt"/>
            <a:cs typeface="Calibri" pitchFamily="34" charset="0"/>
          </a:endParaRPr>
        </a:p>
      </dgm:t>
    </dgm:pt>
    <dgm:pt modelId="{2061124A-13FF-49AC-B184-547F49490543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es-ES" sz="1200" b="1" i="1" dirty="0">
              <a:solidFill>
                <a:srgbClr val="004779"/>
              </a:solidFill>
              <a:latin typeface="+mj-lt"/>
              <a:cs typeface="Calibri" pitchFamily="34" charset="0"/>
            </a:rPr>
            <a:t>Transforma el 70% de la Producción Final Agraria</a:t>
          </a:r>
        </a:p>
      </dgm:t>
    </dgm:pt>
    <dgm:pt modelId="{C3140683-D168-4CAF-80E1-01D041EACF4E}" type="parTrans" cxnId="{2371CE00-4CED-4DAC-8120-A2BFEE5CFA9A}">
      <dgm:prSet/>
      <dgm:spPr/>
      <dgm:t>
        <a:bodyPr/>
        <a:lstStyle/>
        <a:p>
          <a:pPr>
            <a:lnSpc>
              <a:spcPct val="150000"/>
            </a:lnSpc>
          </a:pPr>
          <a:endParaRPr lang="es-ES" sz="1200" b="1" i="1" dirty="0">
            <a:solidFill>
              <a:schemeClr val="tx2">
                <a:lumMod val="50000"/>
              </a:schemeClr>
            </a:solidFill>
            <a:latin typeface="+mj-lt"/>
            <a:cs typeface="Calibri" pitchFamily="34" charset="0"/>
          </a:endParaRPr>
        </a:p>
      </dgm:t>
    </dgm:pt>
    <dgm:pt modelId="{6E3CF487-F288-4B25-8FCA-83FC977E244C}" type="sibTrans" cxnId="{2371CE00-4CED-4DAC-8120-A2BFEE5CFA9A}">
      <dgm:prSet/>
      <dgm:spPr/>
      <dgm:t>
        <a:bodyPr/>
        <a:lstStyle/>
        <a:p>
          <a:pPr>
            <a:lnSpc>
              <a:spcPct val="150000"/>
            </a:lnSpc>
          </a:pPr>
          <a:endParaRPr lang="es-ES" sz="1200" b="1" i="1" dirty="0">
            <a:solidFill>
              <a:schemeClr val="tx2">
                <a:lumMod val="50000"/>
              </a:schemeClr>
            </a:solidFill>
            <a:latin typeface="+mj-lt"/>
            <a:cs typeface="Calibri" pitchFamily="34" charset="0"/>
          </a:endParaRPr>
        </a:p>
      </dgm:t>
    </dgm:pt>
    <dgm:pt modelId="{766F4A40-9595-4C36-9CBE-B4023DCA98F1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es-ES" sz="1200" b="1" i="1" dirty="0">
              <a:solidFill>
                <a:srgbClr val="004779"/>
              </a:solidFill>
              <a:latin typeface="+mj-lt"/>
              <a:cs typeface="Calibri" pitchFamily="34" charset="0"/>
            </a:rPr>
            <a:t>Permite el suministro de más de 120 mill. de raciones de comida diarias </a:t>
          </a:r>
          <a:r>
            <a:rPr lang="es-ES" sz="1200" b="1" i="1" dirty="0">
              <a:solidFill>
                <a:srgbClr val="004779"/>
              </a:solidFill>
              <a:latin typeface="+mj-lt"/>
              <a:cs typeface="Calibri" pitchFamily="34" charset="0"/>
              <a:sym typeface="Wingdings" panose="05000000000000000000" pitchFamily="2" charset="2"/>
            </a:rPr>
            <a:t> </a:t>
          </a:r>
          <a:r>
            <a:rPr lang="es-ES" sz="1200" b="1" i="1" dirty="0">
              <a:solidFill>
                <a:srgbClr val="004779"/>
              </a:solidFill>
              <a:latin typeface="+mj-lt"/>
              <a:cs typeface="Calibri" pitchFamily="34" charset="0"/>
            </a:rPr>
            <a:t>2/3 en los hogares (Retail) y 1/3 fuera del hogar (HoReCa).</a:t>
          </a:r>
        </a:p>
      </dgm:t>
    </dgm:pt>
    <dgm:pt modelId="{62743F39-8DA2-4C61-8230-963C3331E15C}" type="parTrans" cxnId="{7B162AB6-99F0-4880-A769-62FF807B956E}">
      <dgm:prSet/>
      <dgm:spPr/>
      <dgm:t>
        <a:bodyPr/>
        <a:lstStyle/>
        <a:p>
          <a:pPr>
            <a:lnSpc>
              <a:spcPct val="150000"/>
            </a:lnSpc>
          </a:pPr>
          <a:endParaRPr lang="es-ES" sz="1200" b="1" i="1" dirty="0">
            <a:solidFill>
              <a:schemeClr val="tx2">
                <a:lumMod val="50000"/>
              </a:schemeClr>
            </a:solidFill>
            <a:latin typeface="+mj-lt"/>
            <a:cs typeface="Calibri" pitchFamily="34" charset="0"/>
          </a:endParaRPr>
        </a:p>
      </dgm:t>
    </dgm:pt>
    <dgm:pt modelId="{3548C295-3E20-426D-8571-3B31642D4BAF}" type="sibTrans" cxnId="{7B162AB6-99F0-4880-A769-62FF807B956E}">
      <dgm:prSet/>
      <dgm:spPr/>
      <dgm:t>
        <a:bodyPr/>
        <a:lstStyle/>
        <a:p>
          <a:pPr>
            <a:lnSpc>
              <a:spcPct val="150000"/>
            </a:lnSpc>
          </a:pPr>
          <a:endParaRPr lang="es-ES" sz="1200" b="1" i="1" dirty="0">
            <a:solidFill>
              <a:schemeClr val="tx2">
                <a:lumMod val="50000"/>
              </a:schemeClr>
            </a:solidFill>
            <a:latin typeface="+mj-lt"/>
            <a:cs typeface="Calibri" pitchFamily="34" charset="0"/>
          </a:endParaRPr>
        </a:p>
      </dgm:t>
    </dgm:pt>
    <dgm:pt modelId="{C62DACF0-9010-4E29-9A91-D6201198E4EE}">
      <dgm:prSet custT="1"/>
      <dgm:spPr>
        <a:solidFill>
          <a:srgbClr val="004779"/>
        </a:solidFill>
      </dgm:spPr>
      <dgm:t>
        <a:bodyPr/>
        <a:lstStyle/>
        <a:p>
          <a:pPr>
            <a:lnSpc>
              <a:spcPct val="150000"/>
            </a:lnSpc>
          </a:pPr>
          <a:r>
            <a:rPr lang="es-ES" sz="1200" b="1" i="1" dirty="0">
              <a:solidFill>
                <a:schemeClr val="bg2"/>
              </a:solidFill>
              <a:latin typeface="+mj-lt"/>
              <a:cs typeface="Calibri" pitchFamily="34" charset="0"/>
            </a:rPr>
            <a:t>Aporta valores:</a:t>
          </a:r>
        </a:p>
      </dgm:t>
    </dgm:pt>
    <dgm:pt modelId="{829DD92E-1E70-4D9C-8AEE-F5E6C8F44194}" type="parTrans" cxnId="{6069755B-2BB7-4A36-8AE6-A502A49BB950}">
      <dgm:prSet/>
      <dgm:spPr/>
      <dgm:t>
        <a:bodyPr/>
        <a:lstStyle/>
        <a:p>
          <a:pPr>
            <a:lnSpc>
              <a:spcPct val="150000"/>
            </a:lnSpc>
          </a:pPr>
          <a:endParaRPr lang="es-ES" sz="1200" b="1" i="1" dirty="0">
            <a:solidFill>
              <a:schemeClr val="tx2">
                <a:lumMod val="50000"/>
              </a:schemeClr>
            </a:solidFill>
            <a:latin typeface="+mj-lt"/>
            <a:cs typeface="Calibri" pitchFamily="34" charset="0"/>
          </a:endParaRPr>
        </a:p>
      </dgm:t>
    </dgm:pt>
    <dgm:pt modelId="{DCEC0323-6E52-49DB-9DF6-34589443944F}" type="sibTrans" cxnId="{6069755B-2BB7-4A36-8AE6-A502A49BB950}">
      <dgm:prSet/>
      <dgm:spPr/>
      <dgm:t>
        <a:bodyPr/>
        <a:lstStyle/>
        <a:p>
          <a:pPr>
            <a:lnSpc>
              <a:spcPct val="150000"/>
            </a:lnSpc>
          </a:pPr>
          <a:endParaRPr lang="es-ES" sz="1200" b="1" i="1" dirty="0">
            <a:solidFill>
              <a:schemeClr val="tx2">
                <a:lumMod val="50000"/>
              </a:schemeClr>
            </a:solidFill>
            <a:latin typeface="+mj-lt"/>
            <a:cs typeface="Calibri" pitchFamily="34" charset="0"/>
          </a:endParaRPr>
        </a:p>
      </dgm:t>
    </dgm:pt>
    <dgm:pt modelId="{D21E4722-918C-4D0B-8FBC-6BA3129CDEB9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es-ES" sz="1200" b="1" i="1" dirty="0">
              <a:solidFill>
                <a:srgbClr val="004779"/>
              </a:solidFill>
              <a:latin typeface="+mj-lt"/>
              <a:cs typeface="Calibri" pitchFamily="34" charset="0"/>
            </a:rPr>
            <a:t>Parte de la cultura española</a:t>
          </a:r>
        </a:p>
      </dgm:t>
    </dgm:pt>
    <dgm:pt modelId="{639BF9B8-78E7-4B8E-9EBE-6EBCEE7D50CC}" type="parTrans" cxnId="{A51D6E5B-6DD4-4888-A04A-F53FECF0CC4A}">
      <dgm:prSet/>
      <dgm:spPr/>
      <dgm:t>
        <a:bodyPr/>
        <a:lstStyle/>
        <a:p>
          <a:pPr>
            <a:lnSpc>
              <a:spcPct val="150000"/>
            </a:lnSpc>
          </a:pPr>
          <a:endParaRPr lang="es-ES" sz="1200" b="1" i="1" dirty="0">
            <a:solidFill>
              <a:schemeClr val="tx2">
                <a:lumMod val="50000"/>
              </a:schemeClr>
            </a:solidFill>
            <a:latin typeface="+mj-lt"/>
            <a:cs typeface="Calibri" pitchFamily="34" charset="0"/>
          </a:endParaRPr>
        </a:p>
      </dgm:t>
    </dgm:pt>
    <dgm:pt modelId="{BE5A19DA-CE16-4BF7-813B-CFD61FD89AD7}" type="sibTrans" cxnId="{A51D6E5B-6DD4-4888-A04A-F53FECF0CC4A}">
      <dgm:prSet/>
      <dgm:spPr/>
      <dgm:t>
        <a:bodyPr/>
        <a:lstStyle/>
        <a:p>
          <a:pPr>
            <a:lnSpc>
              <a:spcPct val="150000"/>
            </a:lnSpc>
          </a:pPr>
          <a:endParaRPr lang="es-ES" sz="1200" b="1" i="1" dirty="0">
            <a:solidFill>
              <a:schemeClr val="tx2">
                <a:lumMod val="50000"/>
              </a:schemeClr>
            </a:solidFill>
            <a:latin typeface="+mj-lt"/>
            <a:cs typeface="Calibri" pitchFamily="34" charset="0"/>
          </a:endParaRPr>
        </a:p>
      </dgm:t>
    </dgm:pt>
    <dgm:pt modelId="{BC9ED8A1-E7DB-4681-996A-2AEC1B23C9B9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es-ES" sz="1200" b="1" i="1" dirty="0">
              <a:solidFill>
                <a:srgbClr val="004779"/>
              </a:solidFill>
              <a:latin typeface="+mj-lt"/>
              <a:cs typeface="Calibri" pitchFamily="34" charset="0"/>
            </a:rPr>
            <a:t>Factor de relación social</a:t>
          </a:r>
        </a:p>
      </dgm:t>
    </dgm:pt>
    <dgm:pt modelId="{3254AA4E-D737-4726-9A72-A21A7FD8D374}" type="parTrans" cxnId="{A70477BF-2CAA-4E4A-A8A3-294E326618E5}">
      <dgm:prSet/>
      <dgm:spPr/>
      <dgm:t>
        <a:bodyPr/>
        <a:lstStyle/>
        <a:p>
          <a:pPr>
            <a:lnSpc>
              <a:spcPct val="150000"/>
            </a:lnSpc>
          </a:pPr>
          <a:endParaRPr lang="es-ES" sz="1200" b="1" i="1" dirty="0">
            <a:solidFill>
              <a:schemeClr val="tx2">
                <a:lumMod val="50000"/>
              </a:schemeClr>
            </a:solidFill>
            <a:latin typeface="+mj-lt"/>
            <a:cs typeface="Calibri" pitchFamily="34" charset="0"/>
          </a:endParaRPr>
        </a:p>
      </dgm:t>
    </dgm:pt>
    <dgm:pt modelId="{315EE985-BDA0-4B9D-8F35-8D34EB9E3B39}" type="sibTrans" cxnId="{A70477BF-2CAA-4E4A-A8A3-294E326618E5}">
      <dgm:prSet/>
      <dgm:spPr/>
      <dgm:t>
        <a:bodyPr/>
        <a:lstStyle/>
        <a:p>
          <a:pPr>
            <a:lnSpc>
              <a:spcPct val="150000"/>
            </a:lnSpc>
          </a:pPr>
          <a:endParaRPr lang="es-ES" sz="1200" b="1" i="1" dirty="0">
            <a:solidFill>
              <a:schemeClr val="tx2">
                <a:lumMod val="50000"/>
              </a:schemeClr>
            </a:solidFill>
            <a:latin typeface="+mj-lt"/>
            <a:cs typeface="Calibri" pitchFamily="34" charset="0"/>
          </a:endParaRPr>
        </a:p>
      </dgm:t>
    </dgm:pt>
    <dgm:pt modelId="{4C37DEFD-531E-4EF8-83B3-F98C48043D6D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es-ES" sz="1200" b="1" i="1" dirty="0">
              <a:solidFill>
                <a:srgbClr val="004779"/>
              </a:solidFill>
              <a:latin typeface="+mj-lt"/>
              <a:cs typeface="Calibri" pitchFamily="34" charset="0"/>
            </a:rPr>
            <a:t>Calidad y diversidad son nuestros puntos fuertes</a:t>
          </a:r>
        </a:p>
      </dgm:t>
    </dgm:pt>
    <dgm:pt modelId="{FECDF64A-E4B7-493B-98A3-19001D84C212}" type="parTrans" cxnId="{A119670B-274E-4AD8-8428-6133155A6570}">
      <dgm:prSet/>
      <dgm:spPr/>
      <dgm:t>
        <a:bodyPr/>
        <a:lstStyle/>
        <a:p>
          <a:pPr>
            <a:lnSpc>
              <a:spcPct val="150000"/>
            </a:lnSpc>
          </a:pPr>
          <a:endParaRPr lang="es-ES" sz="1200" b="1" i="1" dirty="0">
            <a:solidFill>
              <a:schemeClr val="tx2">
                <a:lumMod val="50000"/>
              </a:schemeClr>
            </a:solidFill>
            <a:latin typeface="+mj-lt"/>
            <a:cs typeface="Calibri" pitchFamily="34" charset="0"/>
          </a:endParaRPr>
        </a:p>
      </dgm:t>
    </dgm:pt>
    <dgm:pt modelId="{BD388F8D-B422-4918-BC3F-8C80861468E1}" type="sibTrans" cxnId="{A119670B-274E-4AD8-8428-6133155A6570}">
      <dgm:prSet/>
      <dgm:spPr/>
      <dgm:t>
        <a:bodyPr/>
        <a:lstStyle/>
        <a:p>
          <a:pPr>
            <a:lnSpc>
              <a:spcPct val="150000"/>
            </a:lnSpc>
          </a:pPr>
          <a:endParaRPr lang="es-ES" sz="1200" b="1" i="1" dirty="0">
            <a:solidFill>
              <a:schemeClr val="tx2">
                <a:lumMod val="50000"/>
              </a:schemeClr>
            </a:solidFill>
            <a:latin typeface="+mj-lt"/>
            <a:cs typeface="Calibri" pitchFamily="34" charset="0"/>
          </a:endParaRPr>
        </a:p>
      </dgm:t>
    </dgm:pt>
    <dgm:pt modelId="{64D1578B-FE41-4408-89FF-55F6AC2E80BC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es-ES" sz="1200" b="1" i="1" dirty="0">
              <a:solidFill>
                <a:srgbClr val="004779"/>
              </a:solidFill>
              <a:latin typeface="+mj-lt"/>
              <a:cs typeface="Calibri" pitchFamily="34" charset="0"/>
            </a:rPr>
            <a:t>Mas de 170 categorías de productos con especificidad (DO, ETG, IGP, producción ecológica)</a:t>
          </a:r>
        </a:p>
      </dgm:t>
    </dgm:pt>
    <dgm:pt modelId="{EA67D92F-2666-451A-B974-1B69F2338406}" type="parTrans" cxnId="{9F400C15-20C8-4E2D-9058-814AADE38CA0}">
      <dgm:prSet/>
      <dgm:spPr/>
      <dgm:t>
        <a:bodyPr/>
        <a:lstStyle/>
        <a:p>
          <a:pPr>
            <a:lnSpc>
              <a:spcPct val="150000"/>
            </a:lnSpc>
          </a:pPr>
          <a:endParaRPr lang="es-ES" sz="1200" b="1" i="1" dirty="0">
            <a:solidFill>
              <a:schemeClr val="tx2">
                <a:lumMod val="50000"/>
              </a:schemeClr>
            </a:solidFill>
            <a:latin typeface="+mj-lt"/>
            <a:cs typeface="Calibri" pitchFamily="34" charset="0"/>
          </a:endParaRPr>
        </a:p>
      </dgm:t>
    </dgm:pt>
    <dgm:pt modelId="{DC67CA12-CD85-48DF-B080-B45CFEFC697A}" type="sibTrans" cxnId="{9F400C15-20C8-4E2D-9058-814AADE38CA0}">
      <dgm:prSet/>
      <dgm:spPr/>
      <dgm:t>
        <a:bodyPr/>
        <a:lstStyle/>
        <a:p>
          <a:pPr>
            <a:lnSpc>
              <a:spcPct val="150000"/>
            </a:lnSpc>
          </a:pPr>
          <a:endParaRPr lang="es-ES" sz="1200" b="1" i="1" dirty="0">
            <a:solidFill>
              <a:schemeClr val="tx2">
                <a:lumMod val="50000"/>
              </a:schemeClr>
            </a:solidFill>
            <a:latin typeface="+mj-lt"/>
            <a:cs typeface="Calibri" pitchFamily="34" charset="0"/>
          </a:endParaRPr>
        </a:p>
      </dgm:t>
    </dgm:pt>
    <dgm:pt modelId="{79770140-3EFF-4551-9B25-B45431834C0D}" type="pres">
      <dgm:prSet presAssocID="{B0A57044-D2E1-4C6E-AF0F-BE44000E85FB}" presName="linear" presStyleCnt="0">
        <dgm:presLayoutVars>
          <dgm:animLvl val="lvl"/>
          <dgm:resizeHandles val="exact"/>
        </dgm:presLayoutVars>
      </dgm:prSet>
      <dgm:spPr/>
    </dgm:pt>
    <dgm:pt modelId="{661DFF91-BA7B-4787-A22C-2905FF517AE1}" type="pres">
      <dgm:prSet presAssocID="{B2BE5639-3383-4AA7-B8B7-382A47B7FACB}" presName="parentText" presStyleLbl="node1" presStyleIdx="0" presStyleCnt="2" custLinFactNeighborY="-3445">
        <dgm:presLayoutVars>
          <dgm:chMax val="0"/>
          <dgm:bulletEnabled val="1"/>
        </dgm:presLayoutVars>
      </dgm:prSet>
      <dgm:spPr/>
    </dgm:pt>
    <dgm:pt modelId="{A9F4ACBA-B2B4-47E6-AA4E-3C8B9B41B933}" type="pres">
      <dgm:prSet presAssocID="{B2BE5639-3383-4AA7-B8B7-382A47B7FACB}" presName="childText" presStyleLbl="revTx" presStyleIdx="0" presStyleCnt="2" custLinFactNeighborY="992">
        <dgm:presLayoutVars>
          <dgm:bulletEnabled val="1"/>
        </dgm:presLayoutVars>
      </dgm:prSet>
      <dgm:spPr/>
    </dgm:pt>
    <dgm:pt modelId="{96F5651D-82A7-43E0-96EB-19227D3106D5}" type="pres">
      <dgm:prSet presAssocID="{C62DACF0-9010-4E29-9A91-D6201198E4EE}" presName="parentText" presStyleLbl="node1" presStyleIdx="1" presStyleCnt="2" custLinFactNeighborX="-127" custLinFactNeighborY="5494">
        <dgm:presLayoutVars>
          <dgm:chMax val="0"/>
          <dgm:bulletEnabled val="1"/>
        </dgm:presLayoutVars>
      </dgm:prSet>
      <dgm:spPr/>
    </dgm:pt>
    <dgm:pt modelId="{5E6B3C72-7559-4B68-8789-BE1A5DD13E32}" type="pres">
      <dgm:prSet presAssocID="{C62DACF0-9010-4E29-9A91-D6201198E4EE}" presName="childText" presStyleLbl="revTx" presStyleIdx="1" presStyleCnt="2" custLinFactNeighborY="6878">
        <dgm:presLayoutVars>
          <dgm:bulletEnabled val="1"/>
        </dgm:presLayoutVars>
      </dgm:prSet>
      <dgm:spPr/>
    </dgm:pt>
  </dgm:ptLst>
  <dgm:cxnLst>
    <dgm:cxn modelId="{2371CE00-4CED-4DAC-8120-A2BFEE5CFA9A}" srcId="{B2BE5639-3383-4AA7-B8B7-382A47B7FACB}" destId="{2061124A-13FF-49AC-B184-547F49490543}" srcOrd="0" destOrd="0" parTransId="{C3140683-D168-4CAF-80E1-01D041EACF4E}" sibTransId="{6E3CF487-F288-4B25-8FCA-83FC977E244C}"/>
    <dgm:cxn modelId="{A119670B-274E-4AD8-8428-6133155A6570}" srcId="{C62DACF0-9010-4E29-9A91-D6201198E4EE}" destId="{4C37DEFD-531E-4EF8-83B3-F98C48043D6D}" srcOrd="2" destOrd="0" parTransId="{FECDF64A-E4B7-493B-98A3-19001D84C212}" sibTransId="{BD388F8D-B422-4918-BC3F-8C80861468E1}"/>
    <dgm:cxn modelId="{BA61EC0D-0575-4700-A531-762036FC36A1}" type="presOf" srcId="{B0A57044-D2E1-4C6E-AF0F-BE44000E85FB}" destId="{79770140-3EFF-4551-9B25-B45431834C0D}" srcOrd="0" destOrd="0" presId="urn:microsoft.com/office/officeart/2005/8/layout/vList2"/>
    <dgm:cxn modelId="{9F400C15-20C8-4E2D-9058-814AADE38CA0}" srcId="{C62DACF0-9010-4E29-9A91-D6201198E4EE}" destId="{64D1578B-FE41-4408-89FF-55F6AC2E80BC}" srcOrd="3" destOrd="0" parTransId="{EA67D92F-2666-451A-B974-1B69F2338406}" sibTransId="{DC67CA12-CD85-48DF-B080-B45CFEFC697A}"/>
    <dgm:cxn modelId="{080BED16-5D05-448A-803A-0EBEBFB55CC8}" type="presOf" srcId="{D21E4722-918C-4D0B-8FBC-6BA3129CDEB9}" destId="{5E6B3C72-7559-4B68-8789-BE1A5DD13E32}" srcOrd="0" destOrd="0" presId="urn:microsoft.com/office/officeart/2005/8/layout/vList2"/>
    <dgm:cxn modelId="{A51D6E5B-6DD4-4888-A04A-F53FECF0CC4A}" srcId="{C62DACF0-9010-4E29-9A91-D6201198E4EE}" destId="{D21E4722-918C-4D0B-8FBC-6BA3129CDEB9}" srcOrd="0" destOrd="0" parTransId="{639BF9B8-78E7-4B8E-9EBE-6EBCEE7D50CC}" sibTransId="{BE5A19DA-CE16-4BF7-813B-CFD61FD89AD7}"/>
    <dgm:cxn modelId="{6069755B-2BB7-4A36-8AE6-A502A49BB950}" srcId="{B0A57044-D2E1-4C6E-AF0F-BE44000E85FB}" destId="{C62DACF0-9010-4E29-9A91-D6201198E4EE}" srcOrd="1" destOrd="0" parTransId="{829DD92E-1E70-4D9C-8AEE-F5E6C8F44194}" sibTransId="{DCEC0323-6E52-49DB-9DF6-34589443944F}"/>
    <dgm:cxn modelId="{712EC666-B9FF-452C-BC15-93AFD9BE35D2}" type="presOf" srcId="{2061124A-13FF-49AC-B184-547F49490543}" destId="{A9F4ACBA-B2B4-47E6-AA4E-3C8B9B41B933}" srcOrd="0" destOrd="0" presId="urn:microsoft.com/office/officeart/2005/8/layout/vList2"/>
    <dgm:cxn modelId="{4786216E-9FC9-493B-AC9D-35DFFFEEA6E9}" type="presOf" srcId="{C62DACF0-9010-4E29-9A91-D6201198E4EE}" destId="{96F5651D-82A7-43E0-96EB-19227D3106D5}" srcOrd="0" destOrd="0" presId="urn:microsoft.com/office/officeart/2005/8/layout/vList2"/>
    <dgm:cxn modelId="{72BA7296-C9BD-437F-9AFE-48E82D1635B7}" type="presOf" srcId="{64D1578B-FE41-4408-89FF-55F6AC2E80BC}" destId="{5E6B3C72-7559-4B68-8789-BE1A5DD13E32}" srcOrd="0" destOrd="3" presId="urn:microsoft.com/office/officeart/2005/8/layout/vList2"/>
    <dgm:cxn modelId="{01DB6C9E-4773-43EA-ABF1-54DD2B2E3EB7}" srcId="{B0A57044-D2E1-4C6E-AF0F-BE44000E85FB}" destId="{B2BE5639-3383-4AA7-B8B7-382A47B7FACB}" srcOrd="0" destOrd="0" parTransId="{766247C1-FF48-4F32-A594-46A6273177EB}" sibTransId="{AB272C82-8B55-4AAA-B0AC-3D98DA6BA1C3}"/>
    <dgm:cxn modelId="{7B162AB6-99F0-4880-A769-62FF807B956E}" srcId="{B2BE5639-3383-4AA7-B8B7-382A47B7FACB}" destId="{766F4A40-9595-4C36-9CBE-B4023DCA98F1}" srcOrd="1" destOrd="0" parTransId="{62743F39-8DA2-4C61-8230-963C3331E15C}" sibTransId="{3548C295-3E20-426D-8571-3B31642D4BAF}"/>
    <dgm:cxn modelId="{A70477BF-2CAA-4E4A-A8A3-294E326618E5}" srcId="{C62DACF0-9010-4E29-9A91-D6201198E4EE}" destId="{BC9ED8A1-E7DB-4681-996A-2AEC1B23C9B9}" srcOrd="1" destOrd="0" parTransId="{3254AA4E-D737-4726-9A72-A21A7FD8D374}" sibTransId="{315EE985-BDA0-4B9D-8F35-8D34EB9E3B39}"/>
    <dgm:cxn modelId="{CB8FDCC0-A970-4BFC-B3BE-9783E81C5A06}" type="presOf" srcId="{4C37DEFD-531E-4EF8-83B3-F98C48043D6D}" destId="{5E6B3C72-7559-4B68-8789-BE1A5DD13E32}" srcOrd="0" destOrd="2" presId="urn:microsoft.com/office/officeart/2005/8/layout/vList2"/>
    <dgm:cxn modelId="{D06FD4C5-86FF-4A6D-93A5-9E99FA9B9708}" type="presOf" srcId="{766F4A40-9595-4C36-9CBE-B4023DCA98F1}" destId="{A9F4ACBA-B2B4-47E6-AA4E-3C8B9B41B933}" srcOrd="0" destOrd="1" presId="urn:microsoft.com/office/officeart/2005/8/layout/vList2"/>
    <dgm:cxn modelId="{785819D6-92EE-42C9-BC38-729D99298D8A}" type="presOf" srcId="{BC9ED8A1-E7DB-4681-996A-2AEC1B23C9B9}" destId="{5E6B3C72-7559-4B68-8789-BE1A5DD13E32}" srcOrd="0" destOrd="1" presId="urn:microsoft.com/office/officeart/2005/8/layout/vList2"/>
    <dgm:cxn modelId="{AE0904EA-0419-46AD-9668-22622D5CD031}" type="presOf" srcId="{B2BE5639-3383-4AA7-B8B7-382A47B7FACB}" destId="{661DFF91-BA7B-4787-A22C-2905FF517AE1}" srcOrd="0" destOrd="0" presId="urn:microsoft.com/office/officeart/2005/8/layout/vList2"/>
    <dgm:cxn modelId="{2CAFBB0D-FC34-4DC0-A5C7-43A7DD32B414}" type="presParOf" srcId="{79770140-3EFF-4551-9B25-B45431834C0D}" destId="{661DFF91-BA7B-4787-A22C-2905FF517AE1}" srcOrd="0" destOrd="0" presId="urn:microsoft.com/office/officeart/2005/8/layout/vList2"/>
    <dgm:cxn modelId="{01E6D435-7D9B-4294-ADAB-09D510092BDD}" type="presParOf" srcId="{79770140-3EFF-4551-9B25-B45431834C0D}" destId="{A9F4ACBA-B2B4-47E6-AA4E-3C8B9B41B933}" srcOrd="1" destOrd="0" presId="urn:microsoft.com/office/officeart/2005/8/layout/vList2"/>
    <dgm:cxn modelId="{BD6425B9-E871-4E4E-997F-3A6A5221C516}" type="presParOf" srcId="{79770140-3EFF-4551-9B25-B45431834C0D}" destId="{96F5651D-82A7-43E0-96EB-19227D3106D5}" srcOrd="2" destOrd="0" presId="urn:microsoft.com/office/officeart/2005/8/layout/vList2"/>
    <dgm:cxn modelId="{073F1C89-FC86-4E4E-8974-0DDF08F991C4}" type="presParOf" srcId="{79770140-3EFF-4551-9B25-B45431834C0D}" destId="{5E6B3C72-7559-4B68-8789-BE1A5DD13E3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60FA2A8-1CF1-4E1E-8856-715CEBC7EAE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F74EEEE-E04B-4279-B559-8F8B2A760A9E}">
      <dgm:prSet phldrT="[Texto]" custT="1"/>
      <dgm:spPr>
        <a:xfrm>
          <a:off x="492" y="2033"/>
          <a:ext cx="3328024" cy="978296"/>
        </a:xfrm>
      </dgm:spPr>
      <dgm:t>
        <a:bodyPr/>
        <a:lstStyle/>
        <a:p>
          <a:r>
            <a:rPr lang="es-ES" sz="1800" b="1" i="1" dirty="0"/>
            <a:t>Sistemas </a:t>
          </a:r>
          <a:r>
            <a:rPr lang="es-ES" sz="1800" b="1" i="1" dirty="0" err="1"/>
            <a:t>ciberfísicos</a:t>
          </a:r>
          <a:endParaRPr lang="es-ES" sz="1800" b="1" i="1" dirty="0"/>
        </a:p>
        <a:p>
          <a:r>
            <a:rPr lang="es-ES" sz="1800" b="1" i="1" dirty="0"/>
            <a:t>Robótica</a:t>
          </a:r>
        </a:p>
      </dgm:t>
    </dgm:pt>
    <dgm:pt modelId="{FD44DBC0-01E8-4429-97E9-F459CBAB19F8}" type="parTrans" cxnId="{B954DD96-00F9-4D1C-BC7C-CC1457503C54}">
      <dgm:prSet/>
      <dgm:spPr/>
      <dgm:t>
        <a:bodyPr/>
        <a:lstStyle/>
        <a:p>
          <a:endParaRPr lang="es-ES" sz="1600" b="1" i="1"/>
        </a:p>
      </dgm:t>
    </dgm:pt>
    <dgm:pt modelId="{67F9F468-A55B-42FD-AD2D-DA9F5AF22A2E}" type="sibTrans" cxnId="{B954DD96-00F9-4D1C-BC7C-CC1457503C54}">
      <dgm:prSet/>
      <dgm:spPr/>
      <dgm:t>
        <a:bodyPr/>
        <a:lstStyle/>
        <a:p>
          <a:endParaRPr lang="es-ES" sz="1600" b="1" i="1"/>
        </a:p>
      </dgm:t>
    </dgm:pt>
    <dgm:pt modelId="{F772A15B-D439-4EBE-8FA3-12455A32EE9D}">
      <dgm:prSet phldrT="[Texto]" custT="1"/>
      <dgm:spPr>
        <a:xfrm rot="5400000">
          <a:off x="5341773" y="-1913393"/>
          <a:ext cx="782637" cy="4809151"/>
        </a:xfrm>
      </dgm:spPr>
      <dgm:t>
        <a:bodyPr/>
        <a:lstStyle/>
        <a:p>
          <a:r>
            <a:rPr lang="es-ES" sz="1600" b="1" i="1" dirty="0">
              <a:solidFill>
                <a:schemeClr val="tx2"/>
              </a:solidFill>
            </a:rPr>
            <a:t>Flexibilizar la cadena de valor, desde la producción hasta el consumidor</a:t>
          </a:r>
        </a:p>
      </dgm:t>
    </dgm:pt>
    <dgm:pt modelId="{300FD4BC-EF4C-4380-8903-CD1B831C9486}" type="parTrans" cxnId="{E63F76B9-1956-4E1F-B6E5-FC8B66D4ABD0}">
      <dgm:prSet/>
      <dgm:spPr/>
      <dgm:t>
        <a:bodyPr/>
        <a:lstStyle/>
        <a:p>
          <a:endParaRPr lang="es-ES" sz="1600" b="1" i="1"/>
        </a:p>
      </dgm:t>
    </dgm:pt>
    <dgm:pt modelId="{BDE14EB9-B73F-49A8-811F-40E76002E92E}" type="sibTrans" cxnId="{E63F76B9-1956-4E1F-B6E5-FC8B66D4ABD0}">
      <dgm:prSet/>
      <dgm:spPr/>
      <dgm:t>
        <a:bodyPr/>
        <a:lstStyle/>
        <a:p>
          <a:endParaRPr lang="es-ES" sz="1600" b="1" i="1"/>
        </a:p>
      </dgm:t>
    </dgm:pt>
    <dgm:pt modelId="{027521E0-2154-4C1A-A48C-2D355E48DFC2}">
      <dgm:prSet phldrT="[Texto]" custT="1"/>
      <dgm:spPr>
        <a:xfrm>
          <a:off x="492" y="1029245"/>
          <a:ext cx="3292675" cy="978296"/>
        </a:xfrm>
      </dgm:spPr>
      <dgm:t>
        <a:bodyPr/>
        <a:lstStyle/>
        <a:p>
          <a:r>
            <a:rPr lang="es-ES" sz="1800" b="1" i="1"/>
            <a:t>Big Data</a:t>
          </a:r>
        </a:p>
        <a:p>
          <a:r>
            <a:rPr lang="es-ES" sz="1800" b="1" i="1"/>
            <a:t>Ciberseguridad</a:t>
          </a:r>
          <a:endParaRPr lang="es-ES" sz="1800" b="1" i="1" dirty="0"/>
        </a:p>
      </dgm:t>
    </dgm:pt>
    <dgm:pt modelId="{4130D380-7458-4707-B731-0845CF1CD148}" type="parTrans" cxnId="{6E01EF1E-2A59-4549-BDDE-19AF001204CB}">
      <dgm:prSet/>
      <dgm:spPr/>
      <dgm:t>
        <a:bodyPr/>
        <a:lstStyle/>
        <a:p>
          <a:endParaRPr lang="es-ES" sz="1600" b="1" i="1"/>
        </a:p>
      </dgm:t>
    </dgm:pt>
    <dgm:pt modelId="{534C72ED-7B27-4FD7-A0F0-D23C3328BECC}" type="sibTrans" cxnId="{6E01EF1E-2A59-4549-BDDE-19AF001204CB}">
      <dgm:prSet/>
      <dgm:spPr/>
      <dgm:t>
        <a:bodyPr/>
        <a:lstStyle/>
        <a:p>
          <a:endParaRPr lang="es-ES" sz="1600" b="1" i="1"/>
        </a:p>
      </dgm:t>
    </dgm:pt>
    <dgm:pt modelId="{27E3730F-6A95-481B-9F26-CCFBDC4F9AF8}">
      <dgm:prSet phldrT="[Texto]" custT="1"/>
      <dgm:spPr>
        <a:xfrm rot="5400000">
          <a:off x="5322951" y="-902708"/>
          <a:ext cx="782637" cy="4842205"/>
        </a:xfrm>
      </dgm:spPr>
      <dgm:t>
        <a:bodyPr/>
        <a:lstStyle/>
        <a:p>
          <a:r>
            <a:rPr lang="es-ES" sz="1600" b="1" i="1" dirty="0">
              <a:solidFill>
                <a:schemeClr val="tx2"/>
              </a:solidFill>
            </a:rPr>
            <a:t>Gestionar e interpretar grandes volúmenes de información</a:t>
          </a:r>
        </a:p>
      </dgm:t>
    </dgm:pt>
    <dgm:pt modelId="{4720FA31-629D-4E48-8306-E116724ABB1E}" type="parTrans" cxnId="{B33C3754-72C1-4EDE-ADCB-036B2395F287}">
      <dgm:prSet/>
      <dgm:spPr/>
      <dgm:t>
        <a:bodyPr/>
        <a:lstStyle/>
        <a:p>
          <a:endParaRPr lang="es-ES" sz="1600" b="1" i="1"/>
        </a:p>
      </dgm:t>
    </dgm:pt>
    <dgm:pt modelId="{26057929-D711-4027-86C5-64334207C12B}" type="sibTrans" cxnId="{B33C3754-72C1-4EDE-ADCB-036B2395F287}">
      <dgm:prSet/>
      <dgm:spPr/>
      <dgm:t>
        <a:bodyPr/>
        <a:lstStyle/>
        <a:p>
          <a:endParaRPr lang="es-ES" sz="1600" b="1" i="1"/>
        </a:p>
      </dgm:t>
    </dgm:pt>
    <dgm:pt modelId="{6432E080-847F-4AF4-864D-96296029C662}">
      <dgm:prSet phldrT="[Texto]" custT="1"/>
      <dgm:spPr>
        <a:xfrm>
          <a:off x="492" y="2056457"/>
          <a:ext cx="3306756" cy="978296"/>
        </a:xfrm>
      </dgm:spPr>
      <dgm:t>
        <a:bodyPr/>
        <a:lstStyle/>
        <a:p>
          <a:r>
            <a:rPr lang="es-ES" sz="1800" b="1" i="1"/>
            <a:t>Industrialización virtual</a:t>
          </a:r>
        </a:p>
        <a:p>
          <a:r>
            <a:rPr lang="es-ES" sz="1800" b="1" i="1"/>
            <a:t>Calidad de la conectividad</a:t>
          </a:r>
          <a:endParaRPr lang="es-ES" sz="1800" b="1" i="1" dirty="0"/>
        </a:p>
      </dgm:t>
    </dgm:pt>
    <dgm:pt modelId="{18489EC7-7BB0-475E-B5E2-AAD31C8C07FC}" type="parTrans" cxnId="{1EF1EE1E-5C20-4FB8-9DCE-4D69EF983032}">
      <dgm:prSet/>
      <dgm:spPr/>
      <dgm:t>
        <a:bodyPr/>
        <a:lstStyle/>
        <a:p>
          <a:endParaRPr lang="es-ES" sz="1600" b="1" i="1"/>
        </a:p>
      </dgm:t>
    </dgm:pt>
    <dgm:pt modelId="{A09784A9-E801-4CC5-BDC7-D732005D9245}" type="sibTrans" cxnId="{1EF1EE1E-5C20-4FB8-9DCE-4D69EF983032}">
      <dgm:prSet/>
      <dgm:spPr/>
      <dgm:t>
        <a:bodyPr/>
        <a:lstStyle/>
        <a:p>
          <a:endParaRPr lang="es-ES" sz="1600" b="1" i="1"/>
        </a:p>
      </dgm:t>
    </dgm:pt>
    <dgm:pt modelId="{22E4F3A2-263A-4090-B0FF-BC289A27C6E8}">
      <dgm:prSet phldrT="[Texto]" custT="1"/>
      <dgm:spPr>
        <a:xfrm>
          <a:off x="492" y="3083669"/>
          <a:ext cx="3302310" cy="978296"/>
        </a:xfrm>
      </dgm:spPr>
      <dgm:t>
        <a:bodyPr/>
        <a:lstStyle/>
        <a:p>
          <a:r>
            <a:rPr lang="es-ES" sz="1800" b="1" i="1" dirty="0"/>
            <a:t>Factorías 4.0: Personalización de productos e impresoras 3D</a:t>
          </a:r>
        </a:p>
      </dgm:t>
    </dgm:pt>
    <dgm:pt modelId="{E0BB3C7F-095D-4334-A42B-E7FBB7FD502D}" type="parTrans" cxnId="{F0049044-4183-44CC-9C96-85ACC018E951}">
      <dgm:prSet/>
      <dgm:spPr/>
      <dgm:t>
        <a:bodyPr/>
        <a:lstStyle/>
        <a:p>
          <a:endParaRPr lang="es-ES" sz="1600" b="1" i="1"/>
        </a:p>
      </dgm:t>
    </dgm:pt>
    <dgm:pt modelId="{905907AB-A1CE-46D9-9AAB-01E3EBC7E9BF}" type="sibTrans" cxnId="{F0049044-4183-44CC-9C96-85ACC018E951}">
      <dgm:prSet/>
      <dgm:spPr/>
      <dgm:t>
        <a:bodyPr/>
        <a:lstStyle/>
        <a:p>
          <a:endParaRPr lang="es-ES" sz="1600" b="1" i="1"/>
        </a:p>
      </dgm:t>
    </dgm:pt>
    <dgm:pt modelId="{8A2FF0C7-767A-4C67-91F6-DF6516353BBE}">
      <dgm:prSet phldrT="[Texto]" custT="1"/>
      <dgm:spPr>
        <a:xfrm rot="5400000">
          <a:off x="5330988" y="130547"/>
          <a:ext cx="782637" cy="4830115"/>
        </a:xfrm>
      </dgm:spPr>
      <dgm:t>
        <a:bodyPr/>
        <a:lstStyle/>
        <a:p>
          <a:r>
            <a:rPr lang="es-ES" sz="1600" b="1" i="1" dirty="0">
              <a:solidFill>
                <a:schemeClr val="tx2"/>
              </a:solidFill>
            </a:rPr>
            <a:t>Realizar simulaciones y testeos de nuevas plantas de producción o nuevos productos en tiempo reducido</a:t>
          </a:r>
        </a:p>
      </dgm:t>
    </dgm:pt>
    <dgm:pt modelId="{1EB703C6-12E1-4038-9EF0-3395BCFA44CD}" type="parTrans" cxnId="{BD526396-D050-4EE5-9F2F-041D2542E60B}">
      <dgm:prSet/>
      <dgm:spPr/>
      <dgm:t>
        <a:bodyPr/>
        <a:lstStyle/>
        <a:p>
          <a:endParaRPr lang="es-ES" sz="1600" b="1" i="1"/>
        </a:p>
      </dgm:t>
    </dgm:pt>
    <dgm:pt modelId="{D80E702C-5FB3-4455-8B4F-2B577BD27783}" type="sibTrans" cxnId="{BD526396-D050-4EE5-9F2F-041D2542E60B}">
      <dgm:prSet/>
      <dgm:spPr/>
      <dgm:t>
        <a:bodyPr/>
        <a:lstStyle/>
        <a:p>
          <a:endParaRPr lang="es-ES" sz="1600" b="1" i="1"/>
        </a:p>
      </dgm:t>
    </dgm:pt>
    <dgm:pt modelId="{148D5F5F-FEF3-42F2-AFA4-E42EEE7FBD1C}">
      <dgm:prSet phldrT="[Texto]" custT="1"/>
      <dgm:spPr>
        <a:xfrm rot="5400000">
          <a:off x="5327500" y="1156801"/>
          <a:ext cx="782637" cy="4832032"/>
        </a:xfrm>
      </dgm:spPr>
      <dgm:t>
        <a:bodyPr/>
        <a:lstStyle/>
        <a:p>
          <a:r>
            <a:rPr lang="es-ES" sz="1600" b="1" i="1" dirty="0">
              <a:solidFill>
                <a:schemeClr val="tx2"/>
              </a:solidFill>
            </a:rPr>
            <a:t>Personalización de productos, impresoras 3D  </a:t>
          </a:r>
        </a:p>
      </dgm:t>
    </dgm:pt>
    <dgm:pt modelId="{CE9662A2-4445-422C-A8E8-1EAAAAA17F2F}" type="parTrans" cxnId="{6B3AC393-EDF5-408D-A4DC-79C436AC0307}">
      <dgm:prSet/>
      <dgm:spPr/>
      <dgm:t>
        <a:bodyPr/>
        <a:lstStyle/>
        <a:p>
          <a:endParaRPr lang="es-ES" sz="1600" b="1" i="1"/>
        </a:p>
      </dgm:t>
    </dgm:pt>
    <dgm:pt modelId="{8AE74419-E613-43B0-80F4-70373F68337A}" type="sibTrans" cxnId="{6B3AC393-EDF5-408D-A4DC-79C436AC0307}">
      <dgm:prSet/>
      <dgm:spPr/>
      <dgm:t>
        <a:bodyPr/>
        <a:lstStyle/>
        <a:p>
          <a:endParaRPr lang="es-ES" sz="1600" b="1" i="1"/>
        </a:p>
      </dgm:t>
    </dgm:pt>
    <dgm:pt modelId="{F6A8E3D4-F960-4588-BD2A-4C992D7AEFF5}" type="pres">
      <dgm:prSet presAssocID="{B60FA2A8-1CF1-4E1E-8856-715CEBC7EAEF}" presName="Name0" presStyleCnt="0">
        <dgm:presLayoutVars>
          <dgm:dir/>
          <dgm:animLvl val="lvl"/>
          <dgm:resizeHandles val="exact"/>
        </dgm:presLayoutVars>
      </dgm:prSet>
      <dgm:spPr/>
    </dgm:pt>
    <dgm:pt modelId="{7D73A3A8-1E2B-4C0A-9E88-91EB49969A6F}" type="pres">
      <dgm:prSet presAssocID="{9F74EEEE-E04B-4279-B559-8F8B2A760A9E}" presName="linNode" presStyleCnt="0"/>
      <dgm:spPr/>
    </dgm:pt>
    <dgm:pt modelId="{CA8D1D29-0C0D-4213-9489-D2400226D8E7}" type="pres">
      <dgm:prSet presAssocID="{9F74EEEE-E04B-4279-B559-8F8B2A760A9E}" presName="parentText" presStyleLbl="node1" presStyleIdx="0" presStyleCnt="4">
        <dgm:presLayoutVars>
          <dgm:chMax val="1"/>
          <dgm:bulletEnabled val="1"/>
        </dgm:presLayoutVars>
      </dgm:prSet>
      <dgm:spPr>
        <a:prstGeom prst="roundRect">
          <a:avLst/>
        </a:prstGeom>
      </dgm:spPr>
    </dgm:pt>
    <dgm:pt modelId="{6B189B2C-D6F1-4754-9906-963A74F0C3D2}" type="pres">
      <dgm:prSet presAssocID="{9F74EEEE-E04B-4279-B559-8F8B2A760A9E}" presName="descendantText" presStyleLbl="alignAccFollowNode1" presStyleIdx="0" presStyleCnt="4">
        <dgm:presLayoutVars>
          <dgm:bulletEnabled val="1"/>
        </dgm:presLayoutVars>
      </dgm:prSet>
      <dgm:spPr>
        <a:prstGeom prst="round2SameRect">
          <a:avLst/>
        </a:prstGeom>
      </dgm:spPr>
    </dgm:pt>
    <dgm:pt modelId="{D43A6BC0-DA8B-4AFB-AFC9-F7546F2D1069}" type="pres">
      <dgm:prSet presAssocID="{67F9F468-A55B-42FD-AD2D-DA9F5AF22A2E}" presName="sp" presStyleCnt="0"/>
      <dgm:spPr/>
    </dgm:pt>
    <dgm:pt modelId="{9D310A26-EDCC-4E54-A3E4-D1D0922969B7}" type="pres">
      <dgm:prSet presAssocID="{027521E0-2154-4C1A-A48C-2D355E48DFC2}" presName="linNode" presStyleCnt="0"/>
      <dgm:spPr/>
    </dgm:pt>
    <dgm:pt modelId="{9BF46C75-BD56-44DC-8ECB-794C7033C34E}" type="pres">
      <dgm:prSet presAssocID="{027521E0-2154-4C1A-A48C-2D355E48DFC2}" presName="parentText" presStyleLbl="node1" presStyleIdx="1" presStyleCnt="4">
        <dgm:presLayoutVars>
          <dgm:chMax val="1"/>
          <dgm:bulletEnabled val="1"/>
        </dgm:presLayoutVars>
      </dgm:prSet>
      <dgm:spPr>
        <a:prstGeom prst="roundRect">
          <a:avLst/>
        </a:prstGeom>
      </dgm:spPr>
    </dgm:pt>
    <dgm:pt modelId="{1021A1A7-9CF1-4C48-821B-D6E52EC0CB65}" type="pres">
      <dgm:prSet presAssocID="{027521E0-2154-4C1A-A48C-2D355E48DFC2}" presName="descendantText" presStyleLbl="alignAccFollowNode1" presStyleIdx="1" presStyleCnt="4">
        <dgm:presLayoutVars>
          <dgm:bulletEnabled val="1"/>
        </dgm:presLayoutVars>
      </dgm:prSet>
      <dgm:spPr>
        <a:prstGeom prst="round2SameRect">
          <a:avLst/>
        </a:prstGeom>
      </dgm:spPr>
    </dgm:pt>
    <dgm:pt modelId="{04A6BC6A-718E-4882-8849-4D3F01BDEA38}" type="pres">
      <dgm:prSet presAssocID="{534C72ED-7B27-4FD7-A0F0-D23C3328BECC}" presName="sp" presStyleCnt="0"/>
      <dgm:spPr/>
    </dgm:pt>
    <dgm:pt modelId="{0FCCB122-8C97-4AD6-B291-E2DE4905CB3D}" type="pres">
      <dgm:prSet presAssocID="{6432E080-847F-4AF4-864D-96296029C662}" presName="linNode" presStyleCnt="0"/>
      <dgm:spPr/>
    </dgm:pt>
    <dgm:pt modelId="{51E9F79D-B7DD-49A0-B25A-7FEFDC6270A7}" type="pres">
      <dgm:prSet presAssocID="{6432E080-847F-4AF4-864D-96296029C662}" presName="parentText" presStyleLbl="node1" presStyleIdx="2" presStyleCnt="4">
        <dgm:presLayoutVars>
          <dgm:chMax val="1"/>
          <dgm:bulletEnabled val="1"/>
        </dgm:presLayoutVars>
      </dgm:prSet>
      <dgm:spPr>
        <a:prstGeom prst="roundRect">
          <a:avLst/>
        </a:prstGeom>
      </dgm:spPr>
    </dgm:pt>
    <dgm:pt modelId="{97DD34EC-6CB7-4F9E-BD9A-EC04118A913C}" type="pres">
      <dgm:prSet presAssocID="{6432E080-847F-4AF4-864D-96296029C662}" presName="descendantText" presStyleLbl="alignAccFollowNode1" presStyleIdx="2" presStyleCnt="4">
        <dgm:presLayoutVars>
          <dgm:bulletEnabled val="1"/>
        </dgm:presLayoutVars>
      </dgm:prSet>
      <dgm:spPr>
        <a:prstGeom prst="round2SameRect">
          <a:avLst/>
        </a:prstGeom>
      </dgm:spPr>
    </dgm:pt>
    <dgm:pt modelId="{8CAC1B63-248A-4903-9F8C-796FAB312D68}" type="pres">
      <dgm:prSet presAssocID="{A09784A9-E801-4CC5-BDC7-D732005D9245}" presName="sp" presStyleCnt="0"/>
      <dgm:spPr/>
    </dgm:pt>
    <dgm:pt modelId="{5994F01E-6DCB-42F0-A1C0-EAD965235C6B}" type="pres">
      <dgm:prSet presAssocID="{22E4F3A2-263A-4090-B0FF-BC289A27C6E8}" presName="linNode" presStyleCnt="0"/>
      <dgm:spPr/>
    </dgm:pt>
    <dgm:pt modelId="{E72312E0-B371-4A6D-95EE-AE6F725EF40A}" type="pres">
      <dgm:prSet presAssocID="{22E4F3A2-263A-4090-B0FF-BC289A27C6E8}" presName="parentText" presStyleLbl="node1" presStyleIdx="3" presStyleCnt="4">
        <dgm:presLayoutVars>
          <dgm:chMax val="1"/>
          <dgm:bulletEnabled val="1"/>
        </dgm:presLayoutVars>
      </dgm:prSet>
      <dgm:spPr>
        <a:prstGeom prst="roundRect">
          <a:avLst/>
        </a:prstGeom>
      </dgm:spPr>
    </dgm:pt>
    <dgm:pt modelId="{1D515321-D394-4D76-B20A-6B90F3907A47}" type="pres">
      <dgm:prSet presAssocID="{22E4F3A2-263A-4090-B0FF-BC289A27C6E8}" presName="descendantText" presStyleLbl="alignAccFollowNode1" presStyleIdx="3" presStyleCnt="4">
        <dgm:presLayoutVars>
          <dgm:bulletEnabled val="1"/>
        </dgm:presLayoutVars>
      </dgm:prSet>
      <dgm:spPr>
        <a:prstGeom prst="round2SameRect">
          <a:avLst/>
        </a:prstGeom>
      </dgm:spPr>
    </dgm:pt>
  </dgm:ptLst>
  <dgm:cxnLst>
    <dgm:cxn modelId="{F617EB01-EF27-4224-8806-695E4766D679}" type="presOf" srcId="{B60FA2A8-1CF1-4E1E-8856-715CEBC7EAEF}" destId="{F6A8E3D4-F960-4588-BD2A-4C992D7AEFF5}" srcOrd="0" destOrd="0" presId="urn:microsoft.com/office/officeart/2005/8/layout/vList5"/>
    <dgm:cxn modelId="{E29FAC0D-6EB3-4358-9C35-F54AB1876E18}" type="presOf" srcId="{148D5F5F-FEF3-42F2-AFA4-E42EEE7FBD1C}" destId="{1D515321-D394-4D76-B20A-6B90F3907A47}" srcOrd="0" destOrd="0" presId="urn:microsoft.com/office/officeart/2005/8/layout/vList5"/>
    <dgm:cxn modelId="{1EF1EE1E-5C20-4FB8-9DCE-4D69EF983032}" srcId="{B60FA2A8-1CF1-4E1E-8856-715CEBC7EAEF}" destId="{6432E080-847F-4AF4-864D-96296029C662}" srcOrd="2" destOrd="0" parTransId="{18489EC7-7BB0-475E-B5E2-AAD31C8C07FC}" sibTransId="{A09784A9-E801-4CC5-BDC7-D732005D9245}"/>
    <dgm:cxn modelId="{6E01EF1E-2A59-4549-BDDE-19AF001204CB}" srcId="{B60FA2A8-1CF1-4E1E-8856-715CEBC7EAEF}" destId="{027521E0-2154-4C1A-A48C-2D355E48DFC2}" srcOrd="1" destOrd="0" parTransId="{4130D380-7458-4707-B731-0845CF1CD148}" sibTransId="{534C72ED-7B27-4FD7-A0F0-D23C3328BECC}"/>
    <dgm:cxn modelId="{F0049044-4183-44CC-9C96-85ACC018E951}" srcId="{B60FA2A8-1CF1-4E1E-8856-715CEBC7EAEF}" destId="{22E4F3A2-263A-4090-B0FF-BC289A27C6E8}" srcOrd="3" destOrd="0" parTransId="{E0BB3C7F-095D-4334-A42B-E7FBB7FD502D}" sibTransId="{905907AB-A1CE-46D9-9AAB-01E3EBC7E9BF}"/>
    <dgm:cxn modelId="{0D468569-293C-44EA-AD1D-A937D3438018}" type="presOf" srcId="{027521E0-2154-4C1A-A48C-2D355E48DFC2}" destId="{9BF46C75-BD56-44DC-8ECB-794C7033C34E}" srcOrd="0" destOrd="0" presId="urn:microsoft.com/office/officeart/2005/8/layout/vList5"/>
    <dgm:cxn modelId="{5D79574B-9D40-4CB1-B89B-E9199C0BEB2A}" type="presOf" srcId="{F772A15B-D439-4EBE-8FA3-12455A32EE9D}" destId="{6B189B2C-D6F1-4754-9906-963A74F0C3D2}" srcOrd="0" destOrd="0" presId="urn:microsoft.com/office/officeart/2005/8/layout/vList5"/>
    <dgm:cxn modelId="{3587FD4C-816B-4C73-8A7E-FDFEBEDE025F}" type="presOf" srcId="{22E4F3A2-263A-4090-B0FF-BC289A27C6E8}" destId="{E72312E0-B371-4A6D-95EE-AE6F725EF40A}" srcOrd="0" destOrd="0" presId="urn:microsoft.com/office/officeart/2005/8/layout/vList5"/>
    <dgm:cxn modelId="{B33C3754-72C1-4EDE-ADCB-036B2395F287}" srcId="{027521E0-2154-4C1A-A48C-2D355E48DFC2}" destId="{27E3730F-6A95-481B-9F26-CCFBDC4F9AF8}" srcOrd="0" destOrd="0" parTransId="{4720FA31-629D-4E48-8306-E116724ABB1E}" sibTransId="{26057929-D711-4027-86C5-64334207C12B}"/>
    <dgm:cxn modelId="{1AD61D59-A8C6-4AC7-BEEB-DA6169BDABE3}" type="presOf" srcId="{6432E080-847F-4AF4-864D-96296029C662}" destId="{51E9F79D-B7DD-49A0-B25A-7FEFDC6270A7}" srcOrd="0" destOrd="0" presId="urn:microsoft.com/office/officeart/2005/8/layout/vList5"/>
    <dgm:cxn modelId="{6B3AC393-EDF5-408D-A4DC-79C436AC0307}" srcId="{22E4F3A2-263A-4090-B0FF-BC289A27C6E8}" destId="{148D5F5F-FEF3-42F2-AFA4-E42EEE7FBD1C}" srcOrd="0" destOrd="0" parTransId="{CE9662A2-4445-422C-A8E8-1EAAAAA17F2F}" sibTransId="{8AE74419-E613-43B0-80F4-70373F68337A}"/>
    <dgm:cxn modelId="{0FC93196-55EB-495F-B253-1355E444AE63}" type="presOf" srcId="{9F74EEEE-E04B-4279-B559-8F8B2A760A9E}" destId="{CA8D1D29-0C0D-4213-9489-D2400226D8E7}" srcOrd="0" destOrd="0" presId="urn:microsoft.com/office/officeart/2005/8/layout/vList5"/>
    <dgm:cxn modelId="{BD526396-D050-4EE5-9F2F-041D2542E60B}" srcId="{6432E080-847F-4AF4-864D-96296029C662}" destId="{8A2FF0C7-767A-4C67-91F6-DF6516353BBE}" srcOrd="0" destOrd="0" parTransId="{1EB703C6-12E1-4038-9EF0-3395BCFA44CD}" sibTransId="{D80E702C-5FB3-4455-8B4F-2B577BD27783}"/>
    <dgm:cxn modelId="{B954DD96-00F9-4D1C-BC7C-CC1457503C54}" srcId="{B60FA2A8-1CF1-4E1E-8856-715CEBC7EAEF}" destId="{9F74EEEE-E04B-4279-B559-8F8B2A760A9E}" srcOrd="0" destOrd="0" parTransId="{FD44DBC0-01E8-4429-97E9-F459CBAB19F8}" sibTransId="{67F9F468-A55B-42FD-AD2D-DA9F5AF22A2E}"/>
    <dgm:cxn modelId="{32CAEDB8-14CD-4755-A27E-6E1DDFA6212D}" type="presOf" srcId="{8A2FF0C7-767A-4C67-91F6-DF6516353BBE}" destId="{97DD34EC-6CB7-4F9E-BD9A-EC04118A913C}" srcOrd="0" destOrd="0" presId="urn:microsoft.com/office/officeart/2005/8/layout/vList5"/>
    <dgm:cxn modelId="{E63F76B9-1956-4E1F-B6E5-FC8B66D4ABD0}" srcId="{9F74EEEE-E04B-4279-B559-8F8B2A760A9E}" destId="{F772A15B-D439-4EBE-8FA3-12455A32EE9D}" srcOrd="0" destOrd="0" parTransId="{300FD4BC-EF4C-4380-8903-CD1B831C9486}" sibTransId="{BDE14EB9-B73F-49A8-811F-40E76002E92E}"/>
    <dgm:cxn modelId="{7A3CADE2-E6BF-4DE4-9F74-1441243A2CA9}" type="presOf" srcId="{27E3730F-6A95-481B-9F26-CCFBDC4F9AF8}" destId="{1021A1A7-9CF1-4C48-821B-D6E52EC0CB65}" srcOrd="0" destOrd="0" presId="urn:microsoft.com/office/officeart/2005/8/layout/vList5"/>
    <dgm:cxn modelId="{6AFE41B4-D6E0-491B-B426-90DBD9B5217D}" type="presParOf" srcId="{F6A8E3D4-F960-4588-BD2A-4C992D7AEFF5}" destId="{7D73A3A8-1E2B-4C0A-9E88-91EB49969A6F}" srcOrd="0" destOrd="0" presId="urn:microsoft.com/office/officeart/2005/8/layout/vList5"/>
    <dgm:cxn modelId="{E07DB7B7-E4FE-4966-B6E8-1FA2FB24525D}" type="presParOf" srcId="{7D73A3A8-1E2B-4C0A-9E88-91EB49969A6F}" destId="{CA8D1D29-0C0D-4213-9489-D2400226D8E7}" srcOrd="0" destOrd="0" presId="urn:microsoft.com/office/officeart/2005/8/layout/vList5"/>
    <dgm:cxn modelId="{A38F8EAB-6771-43CE-B293-1783D64FB2B6}" type="presParOf" srcId="{7D73A3A8-1E2B-4C0A-9E88-91EB49969A6F}" destId="{6B189B2C-D6F1-4754-9906-963A74F0C3D2}" srcOrd="1" destOrd="0" presId="urn:microsoft.com/office/officeart/2005/8/layout/vList5"/>
    <dgm:cxn modelId="{9D18EAFA-5A17-40CE-B8F1-3A051F15A622}" type="presParOf" srcId="{F6A8E3D4-F960-4588-BD2A-4C992D7AEFF5}" destId="{D43A6BC0-DA8B-4AFB-AFC9-F7546F2D1069}" srcOrd="1" destOrd="0" presId="urn:microsoft.com/office/officeart/2005/8/layout/vList5"/>
    <dgm:cxn modelId="{FEF88705-EA28-4F57-B76A-97D2A7FE92C1}" type="presParOf" srcId="{F6A8E3D4-F960-4588-BD2A-4C992D7AEFF5}" destId="{9D310A26-EDCC-4E54-A3E4-D1D0922969B7}" srcOrd="2" destOrd="0" presId="urn:microsoft.com/office/officeart/2005/8/layout/vList5"/>
    <dgm:cxn modelId="{5936EA10-913D-46A7-8E14-8D97F4A3A79E}" type="presParOf" srcId="{9D310A26-EDCC-4E54-A3E4-D1D0922969B7}" destId="{9BF46C75-BD56-44DC-8ECB-794C7033C34E}" srcOrd="0" destOrd="0" presId="urn:microsoft.com/office/officeart/2005/8/layout/vList5"/>
    <dgm:cxn modelId="{2AD5153C-1396-4AA8-BCE0-3B9E6ACD6295}" type="presParOf" srcId="{9D310A26-EDCC-4E54-A3E4-D1D0922969B7}" destId="{1021A1A7-9CF1-4C48-821B-D6E52EC0CB65}" srcOrd="1" destOrd="0" presId="urn:microsoft.com/office/officeart/2005/8/layout/vList5"/>
    <dgm:cxn modelId="{FC3A9385-C3EA-4329-8DB0-4CDFE2092700}" type="presParOf" srcId="{F6A8E3D4-F960-4588-BD2A-4C992D7AEFF5}" destId="{04A6BC6A-718E-4882-8849-4D3F01BDEA38}" srcOrd="3" destOrd="0" presId="urn:microsoft.com/office/officeart/2005/8/layout/vList5"/>
    <dgm:cxn modelId="{4CE7CB36-F76D-482A-954B-FE120036D136}" type="presParOf" srcId="{F6A8E3D4-F960-4588-BD2A-4C992D7AEFF5}" destId="{0FCCB122-8C97-4AD6-B291-E2DE4905CB3D}" srcOrd="4" destOrd="0" presId="urn:microsoft.com/office/officeart/2005/8/layout/vList5"/>
    <dgm:cxn modelId="{561DAC69-1F7E-4F05-901D-FDEBBBC222F4}" type="presParOf" srcId="{0FCCB122-8C97-4AD6-B291-E2DE4905CB3D}" destId="{51E9F79D-B7DD-49A0-B25A-7FEFDC6270A7}" srcOrd="0" destOrd="0" presId="urn:microsoft.com/office/officeart/2005/8/layout/vList5"/>
    <dgm:cxn modelId="{CA09853B-A791-43CF-9649-54C932C76264}" type="presParOf" srcId="{0FCCB122-8C97-4AD6-B291-E2DE4905CB3D}" destId="{97DD34EC-6CB7-4F9E-BD9A-EC04118A913C}" srcOrd="1" destOrd="0" presId="urn:microsoft.com/office/officeart/2005/8/layout/vList5"/>
    <dgm:cxn modelId="{071A6969-737A-46F2-93AA-A7DB1EDEC26E}" type="presParOf" srcId="{F6A8E3D4-F960-4588-BD2A-4C992D7AEFF5}" destId="{8CAC1B63-248A-4903-9F8C-796FAB312D68}" srcOrd="5" destOrd="0" presId="urn:microsoft.com/office/officeart/2005/8/layout/vList5"/>
    <dgm:cxn modelId="{165D9AF3-8C4A-4AB2-918A-B9AB1759AE51}" type="presParOf" srcId="{F6A8E3D4-F960-4588-BD2A-4C992D7AEFF5}" destId="{5994F01E-6DCB-42F0-A1C0-EAD965235C6B}" srcOrd="6" destOrd="0" presId="urn:microsoft.com/office/officeart/2005/8/layout/vList5"/>
    <dgm:cxn modelId="{50D56805-C782-4C3A-A94C-4AE83A9DF401}" type="presParOf" srcId="{5994F01E-6DCB-42F0-A1C0-EAD965235C6B}" destId="{E72312E0-B371-4A6D-95EE-AE6F725EF40A}" srcOrd="0" destOrd="0" presId="urn:microsoft.com/office/officeart/2005/8/layout/vList5"/>
    <dgm:cxn modelId="{BE69951A-DC2F-4AFB-B4F4-6AA71CAD9327}" type="presParOf" srcId="{5994F01E-6DCB-42F0-A1C0-EAD965235C6B}" destId="{1D515321-D394-4D76-B20A-6B90F3907A4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E7E6F08-CB9A-4254-B5C6-0E80B7835535}" type="doc">
      <dgm:prSet loTypeId="urn:microsoft.com/office/officeart/2008/layout/VerticalCurved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73F156A-D134-4225-931A-939E85B9F400}">
      <dgm:prSet phldrT="[Texto]" custT="1"/>
      <dgm:spPr/>
      <dgm:t>
        <a:bodyPr/>
        <a:lstStyle/>
        <a:p>
          <a:r>
            <a:rPr lang="es-ES" sz="1600" dirty="0">
              <a:solidFill>
                <a:schemeClr val="tx2"/>
              </a:solidFill>
            </a:rPr>
            <a:t>Trabajar por una política armonizada y basada en evidencias científicas en nutrición y salud</a:t>
          </a:r>
        </a:p>
      </dgm:t>
    </dgm:pt>
    <dgm:pt modelId="{5AB039F4-0E65-4671-AF41-71F24FFAF180}" type="parTrans" cxnId="{9A45FA10-3DC2-4DC0-9147-1F5D40DA33E0}">
      <dgm:prSet/>
      <dgm:spPr/>
      <dgm:t>
        <a:bodyPr/>
        <a:lstStyle/>
        <a:p>
          <a:endParaRPr lang="es-ES" sz="1600"/>
        </a:p>
      </dgm:t>
    </dgm:pt>
    <dgm:pt modelId="{97DD42E4-8E3C-4260-911F-6AF169A66D2F}" type="sibTrans" cxnId="{9A45FA10-3DC2-4DC0-9147-1F5D40DA33E0}">
      <dgm:prSet/>
      <dgm:spPr/>
      <dgm:t>
        <a:bodyPr/>
        <a:lstStyle/>
        <a:p>
          <a:endParaRPr lang="es-ES" sz="1600"/>
        </a:p>
      </dgm:t>
    </dgm:pt>
    <dgm:pt modelId="{22FE9347-8AC7-44D4-A4D9-56A74A3B4A17}">
      <dgm:prSet phldrT="[Texto]" custT="1"/>
      <dgm:spPr/>
      <dgm:t>
        <a:bodyPr/>
        <a:lstStyle/>
        <a:p>
          <a:r>
            <a:rPr lang="es-ES" sz="1600" dirty="0">
              <a:solidFill>
                <a:schemeClr val="tx2"/>
              </a:solidFill>
            </a:rPr>
            <a:t>Apostar por una comunicación activa que impulse el reconocimiento del sector y sus productos</a:t>
          </a:r>
        </a:p>
      </dgm:t>
    </dgm:pt>
    <dgm:pt modelId="{0F88965A-FF35-49F3-9BEA-ECC086A3CF02}" type="parTrans" cxnId="{9CE30977-9204-463F-9D7F-791076798BE5}">
      <dgm:prSet/>
      <dgm:spPr/>
      <dgm:t>
        <a:bodyPr/>
        <a:lstStyle/>
        <a:p>
          <a:endParaRPr lang="es-ES" sz="1600"/>
        </a:p>
      </dgm:t>
    </dgm:pt>
    <dgm:pt modelId="{C54E26B5-F73C-47FD-9BCC-60B9B6C38BFF}" type="sibTrans" cxnId="{9CE30977-9204-463F-9D7F-791076798BE5}">
      <dgm:prSet/>
      <dgm:spPr/>
      <dgm:t>
        <a:bodyPr/>
        <a:lstStyle/>
        <a:p>
          <a:endParaRPr lang="es-ES" sz="1600"/>
        </a:p>
      </dgm:t>
    </dgm:pt>
    <dgm:pt modelId="{E62FB0F2-8DDD-4D98-BDF1-5A109FB5EDD8}">
      <dgm:prSet phldrT="[Texto]" phldr="1"/>
      <dgm:spPr/>
      <dgm:t>
        <a:bodyPr/>
        <a:lstStyle/>
        <a:p>
          <a:endParaRPr lang="es-ES" sz="1600"/>
        </a:p>
      </dgm:t>
    </dgm:pt>
    <dgm:pt modelId="{335F5DBB-F985-4260-BF32-BD62AB161DA5}" type="parTrans" cxnId="{FBDAD98A-2EFB-4B6A-9382-7C2B76F332AA}">
      <dgm:prSet/>
      <dgm:spPr/>
      <dgm:t>
        <a:bodyPr/>
        <a:lstStyle/>
        <a:p>
          <a:endParaRPr lang="es-ES" sz="1600"/>
        </a:p>
      </dgm:t>
    </dgm:pt>
    <dgm:pt modelId="{F2898CC5-DC3E-4947-A2D8-0C27D2BDA59D}" type="sibTrans" cxnId="{FBDAD98A-2EFB-4B6A-9382-7C2B76F332AA}">
      <dgm:prSet/>
      <dgm:spPr/>
      <dgm:t>
        <a:bodyPr/>
        <a:lstStyle/>
        <a:p>
          <a:endParaRPr lang="es-ES" sz="1600"/>
        </a:p>
      </dgm:t>
    </dgm:pt>
    <dgm:pt modelId="{A061F816-5F2C-4185-9872-07D2253E2B7C}">
      <dgm:prSet phldrT="[Texto]" custT="1"/>
      <dgm:spPr/>
      <dgm:t>
        <a:bodyPr/>
        <a:lstStyle/>
        <a:p>
          <a:r>
            <a:rPr lang="es-ES" sz="1600" dirty="0">
              <a:solidFill>
                <a:schemeClr val="tx2"/>
              </a:solidFill>
            </a:rPr>
            <a:t>Defender e impulsar la unidad de mercado</a:t>
          </a:r>
        </a:p>
      </dgm:t>
    </dgm:pt>
    <dgm:pt modelId="{E4DC164D-6D6F-43D6-AEEA-48C2D0E75FE6}" type="parTrans" cxnId="{B7AD6FF6-4E0D-40E5-905C-4BE9453254A2}">
      <dgm:prSet/>
      <dgm:spPr/>
      <dgm:t>
        <a:bodyPr/>
        <a:lstStyle/>
        <a:p>
          <a:endParaRPr lang="es-ES" sz="1600"/>
        </a:p>
      </dgm:t>
    </dgm:pt>
    <dgm:pt modelId="{7A59054B-AF1C-4BC1-BEB8-6A18AEBD0600}" type="sibTrans" cxnId="{B7AD6FF6-4E0D-40E5-905C-4BE9453254A2}">
      <dgm:prSet/>
      <dgm:spPr/>
      <dgm:t>
        <a:bodyPr/>
        <a:lstStyle/>
        <a:p>
          <a:endParaRPr lang="es-ES" sz="1600"/>
        </a:p>
      </dgm:t>
    </dgm:pt>
    <dgm:pt modelId="{6B786A5E-868A-4DEA-9582-29303CD8BD20}">
      <dgm:prSet phldrT="[Texto]" custT="1"/>
      <dgm:spPr/>
      <dgm:t>
        <a:bodyPr/>
        <a:lstStyle/>
        <a:p>
          <a:r>
            <a:rPr lang="es-ES" sz="1600" dirty="0">
              <a:solidFill>
                <a:schemeClr val="tx2"/>
              </a:solidFill>
            </a:rPr>
            <a:t>Transitar hacia una economía circular y sostenible</a:t>
          </a:r>
        </a:p>
      </dgm:t>
    </dgm:pt>
    <dgm:pt modelId="{523DF59B-7050-42E3-9B81-831562EED2A5}" type="parTrans" cxnId="{2F8042F2-C1FD-41B4-80AC-AEC5CA38E6AE}">
      <dgm:prSet/>
      <dgm:spPr/>
      <dgm:t>
        <a:bodyPr/>
        <a:lstStyle/>
        <a:p>
          <a:endParaRPr lang="es-ES" sz="1600"/>
        </a:p>
      </dgm:t>
    </dgm:pt>
    <dgm:pt modelId="{CFBE8CE8-CBCD-4A02-A4F0-05E0AB5B7FC3}" type="sibTrans" cxnId="{2F8042F2-C1FD-41B4-80AC-AEC5CA38E6AE}">
      <dgm:prSet/>
      <dgm:spPr/>
      <dgm:t>
        <a:bodyPr/>
        <a:lstStyle/>
        <a:p>
          <a:endParaRPr lang="es-ES" sz="1600"/>
        </a:p>
      </dgm:t>
    </dgm:pt>
    <dgm:pt modelId="{DA31A07B-A757-470F-ADC5-C170425598EC}">
      <dgm:prSet phldrT="[Texto]" custT="1"/>
      <dgm:spPr/>
      <dgm:t>
        <a:bodyPr/>
        <a:lstStyle/>
        <a:p>
          <a:r>
            <a:rPr lang="es-ES" sz="1600" dirty="0">
              <a:solidFill>
                <a:schemeClr val="tx2"/>
              </a:solidFill>
            </a:rPr>
            <a:t>Contribuir al equilibrio en la cadena en las relaciones comerciales</a:t>
          </a:r>
        </a:p>
      </dgm:t>
    </dgm:pt>
    <dgm:pt modelId="{5C8B8752-3F06-4335-8F7B-B1524C324148}" type="parTrans" cxnId="{D9809139-0AAA-4925-870A-2831ADCCED45}">
      <dgm:prSet/>
      <dgm:spPr/>
      <dgm:t>
        <a:bodyPr/>
        <a:lstStyle/>
        <a:p>
          <a:endParaRPr lang="es-ES" sz="1600"/>
        </a:p>
      </dgm:t>
    </dgm:pt>
    <dgm:pt modelId="{072287F1-B5FA-4D32-87AB-D316EF829C95}" type="sibTrans" cxnId="{D9809139-0AAA-4925-870A-2831ADCCED45}">
      <dgm:prSet/>
      <dgm:spPr/>
      <dgm:t>
        <a:bodyPr/>
        <a:lstStyle/>
        <a:p>
          <a:endParaRPr lang="es-ES" sz="1600"/>
        </a:p>
      </dgm:t>
    </dgm:pt>
    <dgm:pt modelId="{34517FB3-7BA5-43EE-BD09-00202C75D0E5}">
      <dgm:prSet phldrT="[Texto]" custT="1"/>
      <dgm:spPr/>
      <dgm:t>
        <a:bodyPr/>
        <a:lstStyle/>
        <a:p>
          <a:r>
            <a:rPr lang="es-ES" sz="1600" dirty="0">
              <a:solidFill>
                <a:schemeClr val="tx2"/>
              </a:solidFill>
            </a:rPr>
            <a:t>Promover la competitividad industrial y equilibrio fiscal</a:t>
          </a:r>
        </a:p>
      </dgm:t>
    </dgm:pt>
    <dgm:pt modelId="{D9DE3970-36B6-4714-A5FC-2664CFA5143C}" type="parTrans" cxnId="{04BEF6BD-3438-4031-A866-3C6AA8AFD9E3}">
      <dgm:prSet/>
      <dgm:spPr/>
      <dgm:t>
        <a:bodyPr/>
        <a:lstStyle/>
        <a:p>
          <a:endParaRPr lang="es-ES" sz="1600"/>
        </a:p>
      </dgm:t>
    </dgm:pt>
    <dgm:pt modelId="{25FB9D2E-7A51-4A1E-8FD8-C040D21F7FCC}" type="sibTrans" cxnId="{04BEF6BD-3438-4031-A866-3C6AA8AFD9E3}">
      <dgm:prSet/>
      <dgm:spPr/>
      <dgm:t>
        <a:bodyPr/>
        <a:lstStyle/>
        <a:p>
          <a:endParaRPr lang="es-ES" sz="1600"/>
        </a:p>
      </dgm:t>
    </dgm:pt>
    <dgm:pt modelId="{CDA64C79-52B3-44A5-8EF4-44D3ECC79502}">
      <dgm:prSet phldrT="[Texto]" custT="1"/>
      <dgm:spPr/>
      <dgm:t>
        <a:bodyPr/>
        <a:lstStyle/>
        <a:p>
          <a:r>
            <a:rPr lang="es-ES" sz="1600" dirty="0">
              <a:solidFill>
                <a:schemeClr val="tx2"/>
              </a:solidFill>
            </a:rPr>
            <a:t>Impulsar la internacionalización, la innovación y la digitalización del sector</a:t>
          </a:r>
        </a:p>
      </dgm:t>
    </dgm:pt>
    <dgm:pt modelId="{DC9E6FFA-4F8D-43AD-8921-C30094F3123C}" type="parTrans" cxnId="{DA8574FD-6490-4EB4-8FCD-7674DE06AA22}">
      <dgm:prSet/>
      <dgm:spPr/>
      <dgm:t>
        <a:bodyPr/>
        <a:lstStyle/>
        <a:p>
          <a:endParaRPr lang="es-ES" sz="1600"/>
        </a:p>
      </dgm:t>
    </dgm:pt>
    <dgm:pt modelId="{1C0FDEAB-8AC2-45C5-81F9-2024EEE11685}" type="sibTrans" cxnId="{DA8574FD-6490-4EB4-8FCD-7674DE06AA22}">
      <dgm:prSet/>
      <dgm:spPr/>
      <dgm:t>
        <a:bodyPr/>
        <a:lstStyle/>
        <a:p>
          <a:endParaRPr lang="es-ES" sz="1600"/>
        </a:p>
      </dgm:t>
    </dgm:pt>
    <dgm:pt modelId="{41800ABE-9266-4607-B39C-B2D311A3B54C}" type="pres">
      <dgm:prSet presAssocID="{DE7E6F08-CB9A-4254-B5C6-0E80B7835535}" presName="Name0" presStyleCnt="0">
        <dgm:presLayoutVars>
          <dgm:chMax val="7"/>
          <dgm:chPref val="7"/>
          <dgm:dir/>
        </dgm:presLayoutVars>
      </dgm:prSet>
      <dgm:spPr/>
    </dgm:pt>
    <dgm:pt modelId="{BB29C299-0D8C-4A57-A386-6256B6EC17EA}" type="pres">
      <dgm:prSet presAssocID="{DE7E6F08-CB9A-4254-B5C6-0E80B7835535}" presName="Name1" presStyleCnt="0"/>
      <dgm:spPr/>
    </dgm:pt>
    <dgm:pt modelId="{B5C213CE-A3AA-481B-8A0A-97C52FC70A3E}" type="pres">
      <dgm:prSet presAssocID="{DE7E6F08-CB9A-4254-B5C6-0E80B7835535}" presName="cycle" presStyleCnt="0"/>
      <dgm:spPr/>
    </dgm:pt>
    <dgm:pt modelId="{3F171CCE-C1C5-4E85-91B8-32F00B69CEEA}" type="pres">
      <dgm:prSet presAssocID="{DE7E6F08-CB9A-4254-B5C6-0E80B7835535}" presName="srcNode" presStyleLbl="node1" presStyleIdx="0" presStyleCnt="7"/>
      <dgm:spPr/>
    </dgm:pt>
    <dgm:pt modelId="{CD4256AF-2131-4E1E-9E8D-AB0366E02C37}" type="pres">
      <dgm:prSet presAssocID="{DE7E6F08-CB9A-4254-B5C6-0E80B7835535}" presName="conn" presStyleLbl="parChTrans1D2" presStyleIdx="0" presStyleCnt="1"/>
      <dgm:spPr/>
    </dgm:pt>
    <dgm:pt modelId="{01C80B21-6AB2-42D0-8B0E-9423AB611BA4}" type="pres">
      <dgm:prSet presAssocID="{DE7E6F08-CB9A-4254-B5C6-0E80B7835535}" presName="extraNode" presStyleLbl="node1" presStyleIdx="0" presStyleCnt="7"/>
      <dgm:spPr/>
    </dgm:pt>
    <dgm:pt modelId="{D656A182-256A-41F0-9F48-33B4637988AE}" type="pres">
      <dgm:prSet presAssocID="{DE7E6F08-CB9A-4254-B5C6-0E80B7835535}" presName="dstNode" presStyleLbl="node1" presStyleIdx="0" presStyleCnt="7"/>
      <dgm:spPr/>
    </dgm:pt>
    <dgm:pt modelId="{BAFD18DA-8714-4D86-ABE9-BD8B499B4C3F}" type="pres">
      <dgm:prSet presAssocID="{D73F156A-D134-4225-931A-939E85B9F400}" presName="text_1" presStyleLbl="node1" presStyleIdx="0" presStyleCnt="7" custScaleY="132895">
        <dgm:presLayoutVars>
          <dgm:bulletEnabled val="1"/>
        </dgm:presLayoutVars>
      </dgm:prSet>
      <dgm:spPr/>
    </dgm:pt>
    <dgm:pt modelId="{D6266C48-B486-4329-8D49-9E2153830FC8}" type="pres">
      <dgm:prSet presAssocID="{D73F156A-D134-4225-931A-939E85B9F400}" presName="accent_1" presStyleCnt="0"/>
      <dgm:spPr/>
    </dgm:pt>
    <dgm:pt modelId="{F284FFC7-C10C-4F3B-9ACE-37D39C09CE2E}" type="pres">
      <dgm:prSet presAssocID="{D73F156A-D134-4225-931A-939E85B9F400}" presName="accentRepeatNode" presStyleLbl="solidFgAcc1" presStyleIdx="0" presStyleCnt="7"/>
      <dgm:spPr/>
    </dgm:pt>
    <dgm:pt modelId="{31A83151-B133-4A4A-A4CC-9647432F4AF4}" type="pres">
      <dgm:prSet presAssocID="{22FE9347-8AC7-44D4-A4D9-56A74A3B4A17}" presName="text_2" presStyleLbl="node1" presStyleIdx="1" presStyleCnt="7" custScaleY="124967">
        <dgm:presLayoutVars>
          <dgm:bulletEnabled val="1"/>
        </dgm:presLayoutVars>
      </dgm:prSet>
      <dgm:spPr/>
    </dgm:pt>
    <dgm:pt modelId="{8F517326-A93B-4D54-94A4-F70E816CF0EC}" type="pres">
      <dgm:prSet presAssocID="{22FE9347-8AC7-44D4-A4D9-56A74A3B4A17}" presName="accent_2" presStyleCnt="0"/>
      <dgm:spPr/>
    </dgm:pt>
    <dgm:pt modelId="{9B987138-8C98-404B-8B0B-C60C0FA4CFEE}" type="pres">
      <dgm:prSet presAssocID="{22FE9347-8AC7-44D4-A4D9-56A74A3B4A17}" presName="accentRepeatNode" presStyleLbl="solidFgAcc1" presStyleIdx="1" presStyleCnt="7"/>
      <dgm:spPr/>
    </dgm:pt>
    <dgm:pt modelId="{094F81C6-A143-4802-B432-314F491069A7}" type="pres">
      <dgm:prSet presAssocID="{A061F816-5F2C-4185-9872-07D2253E2B7C}" presName="text_3" presStyleLbl="node1" presStyleIdx="2" presStyleCnt="7">
        <dgm:presLayoutVars>
          <dgm:bulletEnabled val="1"/>
        </dgm:presLayoutVars>
      </dgm:prSet>
      <dgm:spPr/>
    </dgm:pt>
    <dgm:pt modelId="{398CE2D4-92AB-4246-BC1F-CEA79FB5C237}" type="pres">
      <dgm:prSet presAssocID="{A061F816-5F2C-4185-9872-07D2253E2B7C}" presName="accent_3" presStyleCnt="0"/>
      <dgm:spPr/>
    </dgm:pt>
    <dgm:pt modelId="{0F6FF6B8-B7BE-48AC-8D1F-6721EF3C3B26}" type="pres">
      <dgm:prSet presAssocID="{A061F816-5F2C-4185-9872-07D2253E2B7C}" presName="accentRepeatNode" presStyleLbl="solidFgAcc1" presStyleIdx="2" presStyleCnt="7"/>
      <dgm:spPr/>
    </dgm:pt>
    <dgm:pt modelId="{95AFDEA7-9869-4BF2-9DED-7A865E1C858E}" type="pres">
      <dgm:prSet presAssocID="{6B786A5E-868A-4DEA-9582-29303CD8BD20}" presName="text_4" presStyleLbl="node1" presStyleIdx="3" presStyleCnt="7">
        <dgm:presLayoutVars>
          <dgm:bulletEnabled val="1"/>
        </dgm:presLayoutVars>
      </dgm:prSet>
      <dgm:spPr/>
    </dgm:pt>
    <dgm:pt modelId="{7A348DB8-6543-45A0-ADFB-FAD22EA6C8C8}" type="pres">
      <dgm:prSet presAssocID="{6B786A5E-868A-4DEA-9582-29303CD8BD20}" presName="accent_4" presStyleCnt="0"/>
      <dgm:spPr/>
    </dgm:pt>
    <dgm:pt modelId="{9EF76713-42B9-424C-AC19-5B90D9F10C5C}" type="pres">
      <dgm:prSet presAssocID="{6B786A5E-868A-4DEA-9582-29303CD8BD20}" presName="accentRepeatNode" presStyleLbl="solidFgAcc1" presStyleIdx="3" presStyleCnt="7"/>
      <dgm:spPr/>
    </dgm:pt>
    <dgm:pt modelId="{28A6B00F-A26A-4077-A460-16C20B8CEB50}" type="pres">
      <dgm:prSet presAssocID="{DA31A07B-A757-470F-ADC5-C170425598EC}" presName="text_5" presStyleLbl="node1" presStyleIdx="4" presStyleCnt="7">
        <dgm:presLayoutVars>
          <dgm:bulletEnabled val="1"/>
        </dgm:presLayoutVars>
      </dgm:prSet>
      <dgm:spPr/>
    </dgm:pt>
    <dgm:pt modelId="{DA26ADB5-63B9-4AAB-A91C-A711C3555D61}" type="pres">
      <dgm:prSet presAssocID="{DA31A07B-A757-470F-ADC5-C170425598EC}" presName="accent_5" presStyleCnt="0"/>
      <dgm:spPr/>
    </dgm:pt>
    <dgm:pt modelId="{6B1093D1-D331-410C-8074-DEF425DFAF1A}" type="pres">
      <dgm:prSet presAssocID="{DA31A07B-A757-470F-ADC5-C170425598EC}" presName="accentRepeatNode" presStyleLbl="solidFgAcc1" presStyleIdx="4" presStyleCnt="7"/>
      <dgm:spPr/>
    </dgm:pt>
    <dgm:pt modelId="{6C0E39EA-5E01-4FD2-A7BB-0ADE928CE05B}" type="pres">
      <dgm:prSet presAssocID="{34517FB3-7BA5-43EE-BD09-00202C75D0E5}" presName="text_6" presStyleLbl="node1" presStyleIdx="5" presStyleCnt="7">
        <dgm:presLayoutVars>
          <dgm:bulletEnabled val="1"/>
        </dgm:presLayoutVars>
      </dgm:prSet>
      <dgm:spPr/>
    </dgm:pt>
    <dgm:pt modelId="{464F4293-893C-42FD-A4B9-5492E00D8F9C}" type="pres">
      <dgm:prSet presAssocID="{34517FB3-7BA5-43EE-BD09-00202C75D0E5}" presName="accent_6" presStyleCnt="0"/>
      <dgm:spPr/>
    </dgm:pt>
    <dgm:pt modelId="{A163DB07-02D6-4931-9B3B-202E27C40918}" type="pres">
      <dgm:prSet presAssocID="{34517FB3-7BA5-43EE-BD09-00202C75D0E5}" presName="accentRepeatNode" presStyleLbl="solidFgAcc1" presStyleIdx="5" presStyleCnt="7"/>
      <dgm:spPr/>
    </dgm:pt>
    <dgm:pt modelId="{7376EACA-1D3B-49CB-B947-FE965F82AB4A}" type="pres">
      <dgm:prSet presAssocID="{CDA64C79-52B3-44A5-8EF4-44D3ECC79502}" presName="text_7" presStyleLbl="node1" presStyleIdx="6" presStyleCnt="7">
        <dgm:presLayoutVars>
          <dgm:bulletEnabled val="1"/>
        </dgm:presLayoutVars>
      </dgm:prSet>
      <dgm:spPr/>
    </dgm:pt>
    <dgm:pt modelId="{A850AEB7-0859-4A91-B838-56EFCF067792}" type="pres">
      <dgm:prSet presAssocID="{CDA64C79-52B3-44A5-8EF4-44D3ECC79502}" presName="accent_7" presStyleCnt="0"/>
      <dgm:spPr/>
    </dgm:pt>
    <dgm:pt modelId="{665B608C-5315-4C1D-8494-0E3DE356BC6D}" type="pres">
      <dgm:prSet presAssocID="{CDA64C79-52B3-44A5-8EF4-44D3ECC79502}" presName="accentRepeatNode" presStyleLbl="solidFgAcc1" presStyleIdx="6" presStyleCnt="7"/>
      <dgm:spPr/>
    </dgm:pt>
  </dgm:ptLst>
  <dgm:cxnLst>
    <dgm:cxn modelId="{9A45FA10-3DC2-4DC0-9147-1F5D40DA33E0}" srcId="{DE7E6F08-CB9A-4254-B5C6-0E80B7835535}" destId="{D73F156A-D134-4225-931A-939E85B9F400}" srcOrd="0" destOrd="0" parTransId="{5AB039F4-0E65-4671-AF41-71F24FFAF180}" sibTransId="{97DD42E4-8E3C-4260-911F-6AF169A66D2F}"/>
    <dgm:cxn modelId="{E80DBE22-B5AF-49EF-A959-CDDF86BF0DD4}" type="presOf" srcId="{22FE9347-8AC7-44D4-A4D9-56A74A3B4A17}" destId="{31A83151-B133-4A4A-A4CC-9647432F4AF4}" srcOrd="0" destOrd="0" presId="urn:microsoft.com/office/officeart/2008/layout/VerticalCurvedList"/>
    <dgm:cxn modelId="{D9809139-0AAA-4925-870A-2831ADCCED45}" srcId="{DE7E6F08-CB9A-4254-B5C6-0E80B7835535}" destId="{DA31A07B-A757-470F-ADC5-C170425598EC}" srcOrd="4" destOrd="0" parTransId="{5C8B8752-3F06-4335-8F7B-B1524C324148}" sibTransId="{072287F1-B5FA-4D32-87AB-D316EF829C95}"/>
    <dgm:cxn modelId="{75790B5B-3E00-4C58-A081-B684B530B6CF}" type="presOf" srcId="{DE7E6F08-CB9A-4254-B5C6-0E80B7835535}" destId="{41800ABE-9266-4607-B39C-B2D311A3B54C}" srcOrd="0" destOrd="0" presId="urn:microsoft.com/office/officeart/2008/layout/VerticalCurvedList"/>
    <dgm:cxn modelId="{92C2AF70-785B-4587-BDB9-B4C9C051115D}" type="presOf" srcId="{34517FB3-7BA5-43EE-BD09-00202C75D0E5}" destId="{6C0E39EA-5E01-4FD2-A7BB-0ADE928CE05B}" srcOrd="0" destOrd="0" presId="urn:microsoft.com/office/officeart/2008/layout/VerticalCurvedList"/>
    <dgm:cxn modelId="{22BE7675-3668-4B97-9DF0-020CA6294003}" type="presOf" srcId="{CDA64C79-52B3-44A5-8EF4-44D3ECC79502}" destId="{7376EACA-1D3B-49CB-B947-FE965F82AB4A}" srcOrd="0" destOrd="0" presId="urn:microsoft.com/office/officeart/2008/layout/VerticalCurvedList"/>
    <dgm:cxn modelId="{9CE30977-9204-463F-9D7F-791076798BE5}" srcId="{DE7E6F08-CB9A-4254-B5C6-0E80B7835535}" destId="{22FE9347-8AC7-44D4-A4D9-56A74A3B4A17}" srcOrd="1" destOrd="0" parTransId="{0F88965A-FF35-49F3-9BEA-ECC086A3CF02}" sibTransId="{C54E26B5-F73C-47FD-9BCC-60B9B6C38BFF}"/>
    <dgm:cxn modelId="{49B3DC58-3F55-4A15-96AC-E746C9A38187}" type="presOf" srcId="{97DD42E4-8E3C-4260-911F-6AF169A66D2F}" destId="{CD4256AF-2131-4E1E-9E8D-AB0366E02C37}" srcOrd="0" destOrd="0" presId="urn:microsoft.com/office/officeart/2008/layout/VerticalCurvedList"/>
    <dgm:cxn modelId="{31412184-4759-4200-83A3-FC1C3A05F3C9}" type="presOf" srcId="{D73F156A-D134-4225-931A-939E85B9F400}" destId="{BAFD18DA-8714-4D86-ABE9-BD8B499B4C3F}" srcOrd="0" destOrd="0" presId="urn:microsoft.com/office/officeart/2008/layout/VerticalCurvedList"/>
    <dgm:cxn modelId="{FBDAD98A-2EFB-4B6A-9382-7C2B76F332AA}" srcId="{DE7E6F08-CB9A-4254-B5C6-0E80B7835535}" destId="{E62FB0F2-8DDD-4D98-BDF1-5A109FB5EDD8}" srcOrd="7" destOrd="0" parTransId="{335F5DBB-F985-4260-BF32-BD62AB161DA5}" sibTransId="{F2898CC5-DC3E-4947-A2D8-0C27D2BDA59D}"/>
    <dgm:cxn modelId="{D8DBDE95-8F4C-4687-813C-EBF0B0641929}" type="presOf" srcId="{DA31A07B-A757-470F-ADC5-C170425598EC}" destId="{28A6B00F-A26A-4077-A460-16C20B8CEB50}" srcOrd="0" destOrd="0" presId="urn:microsoft.com/office/officeart/2008/layout/VerticalCurvedList"/>
    <dgm:cxn modelId="{C5D1B0A3-0CD4-456F-93D8-42B9020B86DB}" type="presOf" srcId="{6B786A5E-868A-4DEA-9582-29303CD8BD20}" destId="{95AFDEA7-9869-4BF2-9DED-7A865E1C858E}" srcOrd="0" destOrd="0" presId="urn:microsoft.com/office/officeart/2008/layout/VerticalCurvedList"/>
    <dgm:cxn modelId="{04BEF6BD-3438-4031-A866-3C6AA8AFD9E3}" srcId="{DE7E6F08-CB9A-4254-B5C6-0E80B7835535}" destId="{34517FB3-7BA5-43EE-BD09-00202C75D0E5}" srcOrd="5" destOrd="0" parTransId="{D9DE3970-36B6-4714-A5FC-2664CFA5143C}" sibTransId="{25FB9D2E-7A51-4A1E-8FD8-C040D21F7FCC}"/>
    <dgm:cxn modelId="{133E3CDF-117E-4193-8D41-397C8BAECC37}" type="presOf" srcId="{A061F816-5F2C-4185-9872-07D2253E2B7C}" destId="{094F81C6-A143-4802-B432-314F491069A7}" srcOrd="0" destOrd="0" presId="urn:microsoft.com/office/officeart/2008/layout/VerticalCurvedList"/>
    <dgm:cxn modelId="{2F8042F2-C1FD-41B4-80AC-AEC5CA38E6AE}" srcId="{DE7E6F08-CB9A-4254-B5C6-0E80B7835535}" destId="{6B786A5E-868A-4DEA-9582-29303CD8BD20}" srcOrd="3" destOrd="0" parTransId="{523DF59B-7050-42E3-9B81-831562EED2A5}" sibTransId="{CFBE8CE8-CBCD-4A02-A4F0-05E0AB5B7FC3}"/>
    <dgm:cxn modelId="{B7AD6FF6-4E0D-40E5-905C-4BE9453254A2}" srcId="{DE7E6F08-CB9A-4254-B5C6-0E80B7835535}" destId="{A061F816-5F2C-4185-9872-07D2253E2B7C}" srcOrd="2" destOrd="0" parTransId="{E4DC164D-6D6F-43D6-AEEA-48C2D0E75FE6}" sibTransId="{7A59054B-AF1C-4BC1-BEB8-6A18AEBD0600}"/>
    <dgm:cxn modelId="{DA8574FD-6490-4EB4-8FCD-7674DE06AA22}" srcId="{DE7E6F08-CB9A-4254-B5C6-0E80B7835535}" destId="{CDA64C79-52B3-44A5-8EF4-44D3ECC79502}" srcOrd="6" destOrd="0" parTransId="{DC9E6FFA-4F8D-43AD-8921-C30094F3123C}" sibTransId="{1C0FDEAB-8AC2-45C5-81F9-2024EEE11685}"/>
    <dgm:cxn modelId="{295C336D-D7EB-4564-83FD-0E86F2DE0274}" type="presParOf" srcId="{41800ABE-9266-4607-B39C-B2D311A3B54C}" destId="{BB29C299-0D8C-4A57-A386-6256B6EC17EA}" srcOrd="0" destOrd="0" presId="urn:microsoft.com/office/officeart/2008/layout/VerticalCurvedList"/>
    <dgm:cxn modelId="{C1940F5F-637B-4836-9D10-E7B6D6A9E1A1}" type="presParOf" srcId="{BB29C299-0D8C-4A57-A386-6256B6EC17EA}" destId="{B5C213CE-A3AA-481B-8A0A-97C52FC70A3E}" srcOrd="0" destOrd="0" presId="urn:microsoft.com/office/officeart/2008/layout/VerticalCurvedList"/>
    <dgm:cxn modelId="{436C3F97-A681-40D5-99A8-4980D7827494}" type="presParOf" srcId="{B5C213CE-A3AA-481B-8A0A-97C52FC70A3E}" destId="{3F171CCE-C1C5-4E85-91B8-32F00B69CEEA}" srcOrd="0" destOrd="0" presId="urn:microsoft.com/office/officeart/2008/layout/VerticalCurvedList"/>
    <dgm:cxn modelId="{7FDEB716-3BA0-4B29-9982-10DEBF8F5DAB}" type="presParOf" srcId="{B5C213CE-A3AA-481B-8A0A-97C52FC70A3E}" destId="{CD4256AF-2131-4E1E-9E8D-AB0366E02C37}" srcOrd="1" destOrd="0" presId="urn:microsoft.com/office/officeart/2008/layout/VerticalCurvedList"/>
    <dgm:cxn modelId="{0670CE7F-CEC9-4426-9021-6584FE56E63E}" type="presParOf" srcId="{B5C213CE-A3AA-481B-8A0A-97C52FC70A3E}" destId="{01C80B21-6AB2-42D0-8B0E-9423AB611BA4}" srcOrd="2" destOrd="0" presId="urn:microsoft.com/office/officeart/2008/layout/VerticalCurvedList"/>
    <dgm:cxn modelId="{14FFC339-8D6E-4E2D-96F0-8A32442A354D}" type="presParOf" srcId="{B5C213CE-A3AA-481B-8A0A-97C52FC70A3E}" destId="{D656A182-256A-41F0-9F48-33B4637988AE}" srcOrd="3" destOrd="0" presId="urn:microsoft.com/office/officeart/2008/layout/VerticalCurvedList"/>
    <dgm:cxn modelId="{DFA74661-7E12-4D93-98BE-5CB51B27FD62}" type="presParOf" srcId="{BB29C299-0D8C-4A57-A386-6256B6EC17EA}" destId="{BAFD18DA-8714-4D86-ABE9-BD8B499B4C3F}" srcOrd="1" destOrd="0" presId="urn:microsoft.com/office/officeart/2008/layout/VerticalCurvedList"/>
    <dgm:cxn modelId="{B0BB6D85-4712-4C0D-93BC-95C0E14C2CBF}" type="presParOf" srcId="{BB29C299-0D8C-4A57-A386-6256B6EC17EA}" destId="{D6266C48-B486-4329-8D49-9E2153830FC8}" srcOrd="2" destOrd="0" presId="urn:microsoft.com/office/officeart/2008/layout/VerticalCurvedList"/>
    <dgm:cxn modelId="{E94A03C6-DC31-4F35-893F-8A525448299F}" type="presParOf" srcId="{D6266C48-B486-4329-8D49-9E2153830FC8}" destId="{F284FFC7-C10C-4F3B-9ACE-37D39C09CE2E}" srcOrd="0" destOrd="0" presId="urn:microsoft.com/office/officeart/2008/layout/VerticalCurvedList"/>
    <dgm:cxn modelId="{FBA8E644-3EDE-4B96-BA70-F892D0F3A704}" type="presParOf" srcId="{BB29C299-0D8C-4A57-A386-6256B6EC17EA}" destId="{31A83151-B133-4A4A-A4CC-9647432F4AF4}" srcOrd="3" destOrd="0" presId="urn:microsoft.com/office/officeart/2008/layout/VerticalCurvedList"/>
    <dgm:cxn modelId="{385DBF0C-24C4-4D79-92AB-EC0840E52763}" type="presParOf" srcId="{BB29C299-0D8C-4A57-A386-6256B6EC17EA}" destId="{8F517326-A93B-4D54-94A4-F70E816CF0EC}" srcOrd="4" destOrd="0" presId="urn:microsoft.com/office/officeart/2008/layout/VerticalCurvedList"/>
    <dgm:cxn modelId="{82BD097A-E275-47F8-AE02-D6E1156BEB1D}" type="presParOf" srcId="{8F517326-A93B-4D54-94A4-F70E816CF0EC}" destId="{9B987138-8C98-404B-8B0B-C60C0FA4CFEE}" srcOrd="0" destOrd="0" presId="urn:microsoft.com/office/officeart/2008/layout/VerticalCurvedList"/>
    <dgm:cxn modelId="{1CBC4C69-BEE5-4187-8789-B580A1CAE3B7}" type="presParOf" srcId="{BB29C299-0D8C-4A57-A386-6256B6EC17EA}" destId="{094F81C6-A143-4802-B432-314F491069A7}" srcOrd="5" destOrd="0" presId="urn:microsoft.com/office/officeart/2008/layout/VerticalCurvedList"/>
    <dgm:cxn modelId="{906C2D7E-1141-46C3-9C12-93C3852B159E}" type="presParOf" srcId="{BB29C299-0D8C-4A57-A386-6256B6EC17EA}" destId="{398CE2D4-92AB-4246-BC1F-CEA79FB5C237}" srcOrd="6" destOrd="0" presId="urn:microsoft.com/office/officeart/2008/layout/VerticalCurvedList"/>
    <dgm:cxn modelId="{38708678-C6D4-41F2-A69B-BDE01CE8E245}" type="presParOf" srcId="{398CE2D4-92AB-4246-BC1F-CEA79FB5C237}" destId="{0F6FF6B8-B7BE-48AC-8D1F-6721EF3C3B26}" srcOrd="0" destOrd="0" presId="urn:microsoft.com/office/officeart/2008/layout/VerticalCurvedList"/>
    <dgm:cxn modelId="{F87E4D92-81DB-4BEA-A3F7-6BE83499CD4E}" type="presParOf" srcId="{BB29C299-0D8C-4A57-A386-6256B6EC17EA}" destId="{95AFDEA7-9869-4BF2-9DED-7A865E1C858E}" srcOrd="7" destOrd="0" presId="urn:microsoft.com/office/officeart/2008/layout/VerticalCurvedList"/>
    <dgm:cxn modelId="{202E7FFD-3DC7-4673-B714-9947169EC319}" type="presParOf" srcId="{BB29C299-0D8C-4A57-A386-6256B6EC17EA}" destId="{7A348DB8-6543-45A0-ADFB-FAD22EA6C8C8}" srcOrd="8" destOrd="0" presId="urn:microsoft.com/office/officeart/2008/layout/VerticalCurvedList"/>
    <dgm:cxn modelId="{FF88C981-4874-45B8-A71F-D7BC66C53E9D}" type="presParOf" srcId="{7A348DB8-6543-45A0-ADFB-FAD22EA6C8C8}" destId="{9EF76713-42B9-424C-AC19-5B90D9F10C5C}" srcOrd="0" destOrd="0" presId="urn:microsoft.com/office/officeart/2008/layout/VerticalCurvedList"/>
    <dgm:cxn modelId="{D3D64947-73ED-41CF-9510-882D1B711381}" type="presParOf" srcId="{BB29C299-0D8C-4A57-A386-6256B6EC17EA}" destId="{28A6B00F-A26A-4077-A460-16C20B8CEB50}" srcOrd="9" destOrd="0" presId="urn:microsoft.com/office/officeart/2008/layout/VerticalCurvedList"/>
    <dgm:cxn modelId="{396D2712-B218-4978-82D5-8011F549EA5B}" type="presParOf" srcId="{BB29C299-0D8C-4A57-A386-6256B6EC17EA}" destId="{DA26ADB5-63B9-4AAB-A91C-A711C3555D61}" srcOrd="10" destOrd="0" presId="urn:microsoft.com/office/officeart/2008/layout/VerticalCurvedList"/>
    <dgm:cxn modelId="{F39ED9AF-B146-4DB2-8876-A137ED7D5DA3}" type="presParOf" srcId="{DA26ADB5-63B9-4AAB-A91C-A711C3555D61}" destId="{6B1093D1-D331-410C-8074-DEF425DFAF1A}" srcOrd="0" destOrd="0" presId="urn:microsoft.com/office/officeart/2008/layout/VerticalCurvedList"/>
    <dgm:cxn modelId="{3E5251BE-C84A-4A2F-A00F-BC5E54014CD2}" type="presParOf" srcId="{BB29C299-0D8C-4A57-A386-6256B6EC17EA}" destId="{6C0E39EA-5E01-4FD2-A7BB-0ADE928CE05B}" srcOrd="11" destOrd="0" presId="urn:microsoft.com/office/officeart/2008/layout/VerticalCurvedList"/>
    <dgm:cxn modelId="{8881A3A5-4FBB-4F7C-9221-70D2D635811D}" type="presParOf" srcId="{BB29C299-0D8C-4A57-A386-6256B6EC17EA}" destId="{464F4293-893C-42FD-A4B9-5492E00D8F9C}" srcOrd="12" destOrd="0" presId="urn:microsoft.com/office/officeart/2008/layout/VerticalCurvedList"/>
    <dgm:cxn modelId="{AF192698-BBF0-43CC-B326-C6E741518D83}" type="presParOf" srcId="{464F4293-893C-42FD-A4B9-5492E00D8F9C}" destId="{A163DB07-02D6-4931-9B3B-202E27C40918}" srcOrd="0" destOrd="0" presId="urn:microsoft.com/office/officeart/2008/layout/VerticalCurvedList"/>
    <dgm:cxn modelId="{4F12D8A1-7C6A-47D0-811B-1F36782F3C31}" type="presParOf" srcId="{BB29C299-0D8C-4A57-A386-6256B6EC17EA}" destId="{7376EACA-1D3B-49CB-B947-FE965F82AB4A}" srcOrd="13" destOrd="0" presId="urn:microsoft.com/office/officeart/2008/layout/VerticalCurvedList"/>
    <dgm:cxn modelId="{BDB633BF-B666-4576-8274-05FD7C710385}" type="presParOf" srcId="{BB29C299-0D8C-4A57-A386-6256B6EC17EA}" destId="{A850AEB7-0859-4A91-B838-56EFCF067792}" srcOrd="14" destOrd="0" presId="urn:microsoft.com/office/officeart/2008/layout/VerticalCurvedList"/>
    <dgm:cxn modelId="{EA7313F7-F24D-4A8C-850D-2AB874A536B0}" type="presParOf" srcId="{A850AEB7-0859-4A91-B838-56EFCF067792}" destId="{665B608C-5315-4C1D-8494-0E3DE356BC6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89EBF8-38BD-4FEB-8F80-41045FF9E816}">
      <dsp:nvSpPr>
        <dsp:cNvPr id="0" name=""/>
        <dsp:cNvSpPr/>
      </dsp:nvSpPr>
      <dsp:spPr>
        <a:xfrm>
          <a:off x="858087" y="0"/>
          <a:ext cx="3635564" cy="3635564"/>
        </a:xfrm>
        <a:prstGeom prst="ellipse">
          <a:avLst/>
        </a:prstGeom>
        <a:pattFill prst="pct60">
          <a:fgClr>
            <a:srgbClr val="00B050"/>
          </a:fgClr>
          <a:bgClr>
            <a:schemeClr val="bg1"/>
          </a:bgClr>
        </a:patt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i="1" kern="1200" dirty="0">
              <a:solidFill>
                <a:schemeClr val="tx2"/>
              </a:solidFill>
            </a:rPr>
            <a:t>24.989</a:t>
          </a:r>
          <a:br>
            <a:rPr lang="es-ES" sz="1100" b="1" i="1" kern="1200" dirty="0">
              <a:solidFill>
                <a:schemeClr val="tx2"/>
              </a:solidFill>
            </a:rPr>
          </a:br>
          <a:r>
            <a:rPr lang="es-ES" sz="1100" b="1" i="1" kern="1200" dirty="0">
              <a:solidFill>
                <a:schemeClr val="tx2"/>
              </a:solidFill>
            </a:rPr>
            <a:t>0-9 asalariados</a:t>
          </a:r>
        </a:p>
      </dsp:txBody>
      <dsp:txXfrm>
        <a:off x="2167617" y="181778"/>
        <a:ext cx="1016503" cy="545334"/>
      </dsp:txXfrm>
    </dsp:sp>
    <dsp:sp modelId="{2329629E-7F6B-4695-9339-D169E30784A8}">
      <dsp:nvSpPr>
        <dsp:cNvPr id="0" name=""/>
        <dsp:cNvSpPr/>
      </dsp:nvSpPr>
      <dsp:spPr>
        <a:xfrm>
          <a:off x="1221643" y="727112"/>
          <a:ext cx="2908451" cy="2908451"/>
        </a:xfrm>
        <a:prstGeom prst="ellipse">
          <a:avLst/>
        </a:prstGeom>
        <a:pattFill prst="pct60">
          <a:fgClr>
            <a:schemeClr val="accent3">
              <a:lumMod val="60000"/>
              <a:lumOff val="40000"/>
            </a:schemeClr>
          </a:fgClr>
          <a:bgClr>
            <a:schemeClr val="bg1"/>
          </a:bgClr>
        </a:patt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i="1" kern="1200" dirty="0">
              <a:solidFill>
                <a:schemeClr val="tx2"/>
              </a:solidFill>
            </a:rPr>
            <a:t>5.233</a:t>
          </a:r>
          <a:br>
            <a:rPr lang="es-ES" sz="1100" b="1" i="1" kern="1200" dirty="0">
              <a:solidFill>
                <a:schemeClr val="tx2"/>
              </a:solidFill>
            </a:rPr>
          </a:br>
          <a:r>
            <a:rPr lang="es-ES" sz="1100" b="1" i="1" kern="1200" dirty="0">
              <a:solidFill>
                <a:schemeClr val="tx2"/>
              </a:solidFill>
            </a:rPr>
            <a:t>10-49 asalariados</a:t>
          </a:r>
        </a:p>
      </dsp:txBody>
      <dsp:txXfrm>
        <a:off x="2167617" y="901619"/>
        <a:ext cx="1016503" cy="523521"/>
      </dsp:txXfrm>
    </dsp:sp>
    <dsp:sp modelId="{20EE1E25-3872-4D73-A9A8-03D4A0BF98E3}">
      <dsp:nvSpPr>
        <dsp:cNvPr id="0" name=""/>
        <dsp:cNvSpPr/>
      </dsp:nvSpPr>
      <dsp:spPr>
        <a:xfrm>
          <a:off x="1585200" y="1454225"/>
          <a:ext cx="2181338" cy="2181338"/>
        </a:xfrm>
        <a:prstGeom prst="ellipse">
          <a:avLst/>
        </a:prstGeom>
        <a:pattFill prst="pct60">
          <a:fgClr>
            <a:schemeClr val="accent2"/>
          </a:fgClr>
          <a:bgClr>
            <a:schemeClr val="bg1"/>
          </a:bgClr>
        </a:patt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i="1" kern="1200" dirty="0">
              <a:solidFill>
                <a:schemeClr val="tx2"/>
              </a:solidFill>
            </a:rPr>
            <a:t>1.047</a:t>
          </a:r>
          <a:br>
            <a:rPr lang="es-ES" sz="1100" b="1" i="1" kern="1200" dirty="0">
              <a:solidFill>
                <a:schemeClr val="tx2"/>
              </a:solidFill>
            </a:rPr>
          </a:br>
          <a:r>
            <a:rPr lang="es-ES" sz="1100" b="1" i="1" kern="1200" dirty="0">
              <a:solidFill>
                <a:schemeClr val="tx2"/>
              </a:solidFill>
            </a:rPr>
            <a:t>50-499 asalariados</a:t>
          </a:r>
        </a:p>
      </dsp:txBody>
      <dsp:txXfrm>
        <a:off x="2167617" y="1617825"/>
        <a:ext cx="1016503" cy="490801"/>
      </dsp:txXfrm>
    </dsp:sp>
    <dsp:sp modelId="{302A9928-285D-47D3-88CE-D7FB1E9D33A4}">
      <dsp:nvSpPr>
        <dsp:cNvPr id="0" name=""/>
        <dsp:cNvSpPr/>
      </dsp:nvSpPr>
      <dsp:spPr>
        <a:xfrm>
          <a:off x="1948756" y="2181338"/>
          <a:ext cx="1454225" cy="1454225"/>
        </a:xfrm>
        <a:prstGeom prst="ellipse">
          <a:avLst/>
        </a:prstGeom>
        <a:pattFill prst="pct60">
          <a:fgClr>
            <a:srgbClr val="007DD2"/>
          </a:fgClr>
          <a:bgClr>
            <a:schemeClr val="bg1"/>
          </a:bgClr>
        </a:patt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i="1" kern="1200" dirty="0">
              <a:solidFill>
                <a:schemeClr val="tx2"/>
              </a:solidFill>
            </a:rPr>
            <a:t>73</a:t>
          </a:r>
          <a:br>
            <a:rPr lang="es-ES" sz="1100" b="1" i="1" kern="1200" dirty="0">
              <a:solidFill>
                <a:schemeClr val="tx2"/>
              </a:solidFill>
            </a:rPr>
          </a:br>
          <a:r>
            <a:rPr lang="es-ES" sz="1100" b="1" i="1" kern="1200" dirty="0">
              <a:solidFill>
                <a:schemeClr val="tx2"/>
              </a:solidFill>
            </a:rPr>
            <a:t>500 o más asalariados</a:t>
          </a:r>
        </a:p>
      </dsp:txBody>
      <dsp:txXfrm>
        <a:off x="2161723" y="2544894"/>
        <a:ext cx="1028292" cy="7271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812512-9FEF-42F0-A443-BD4F47E1F3B5}">
      <dsp:nvSpPr>
        <dsp:cNvPr id="0" name=""/>
        <dsp:cNvSpPr/>
      </dsp:nvSpPr>
      <dsp:spPr>
        <a:xfrm>
          <a:off x="593999" y="0"/>
          <a:ext cx="6732000" cy="1800000"/>
        </a:xfrm>
        <a:prstGeom prst="rightArrow">
          <a:avLst/>
        </a:prstGeom>
        <a:solidFill>
          <a:schemeClr val="accent2">
            <a:lumMod val="20000"/>
            <a:lumOff val="80000"/>
          </a:schemeClr>
        </a:solidFill>
        <a:ln>
          <a:solidFill>
            <a:schemeClr val="accent1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EC19E386-F74E-4A3B-9040-6487CBBD8386}">
      <dsp:nvSpPr>
        <dsp:cNvPr id="0" name=""/>
        <dsp:cNvSpPr/>
      </dsp:nvSpPr>
      <dsp:spPr>
        <a:xfrm>
          <a:off x="2707" y="540000"/>
          <a:ext cx="1758796" cy="720000"/>
        </a:xfrm>
        <a:prstGeom prst="roundRect">
          <a:avLst/>
        </a:prstGeom>
        <a:solidFill>
          <a:srgbClr val="7F7F7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i="1" kern="1200" dirty="0">
              <a:solidFill>
                <a:schemeClr val="bg1"/>
              </a:solidFill>
              <a:latin typeface="+mj-lt"/>
            </a:rPr>
            <a:t>Sector primario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i="1" kern="1200" dirty="0">
              <a:solidFill>
                <a:schemeClr val="bg1"/>
              </a:solidFill>
              <a:latin typeface="+mj-lt"/>
            </a:rPr>
            <a:t>(Agricultura y Ganadería)</a:t>
          </a:r>
        </a:p>
      </dsp:txBody>
      <dsp:txXfrm>
        <a:off x="37855" y="575148"/>
        <a:ext cx="1688500" cy="649704"/>
      </dsp:txXfrm>
    </dsp:sp>
    <dsp:sp modelId="{269E4D9E-F09C-4610-9CD6-28FBA4A76956}">
      <dsp:nvSpPr>
        <dsp:cNvPr id="0" name=""/>
        <dsp:cNvSpPr/>
      </dsp:nvSpPr>
      <dsp:spPr>
        <a:xfrm>
          <a:off x="2054636" y="540000"/>
          <a:ext cx="1758796" cy="720000"/>
        </a:xfrm>
        <a:prstGeom prst="roundRect">
          <a:avLst/>
        </a:prstGeom>
        <a:solidFill>
          <a:srgbClr val="00477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i="1" kern="1200" dirty="0">
              <a:solidFill>
                <a:schemeClr val="bg1"/>
              </a:solidFill>
              <a:latin typeface="+mj-lt"/>
            </a:rPr>
            <a:t>Industria transformadora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i="1" kern="1200" dirty="0">
              <a:solidFill>
                <a:schemeClr val="bg1"/>
              </a:solidFill>
              <a:latin typeface="+mj-lt"/>
            </a:rPr>
            <a:t>(Alimentación y Bebidas)</a:t>
          </a:r>
        </a:p>
      </dsp:txBody>
      <dsp:txXfrm>
        <a:off x="2089784" y="575148"/>
        <a:ext cx="1688500" cy="649704"/>
      </dsp:txXfrm>
    </dsp:sp>
    <dsp:sp modelId="{BB036669-14EF-48DC-8A28-DCC66184847C}">
      <dsp:nvSpPr>
        <dsp:cNvPr id="0" name=""/>
        <dsp:cNvSpPr/>
      </dsp:nvSpPr>
      <dsp:spPr>
        <a:xfrm>
          <a:off x="4106566" y="540000"/>
          <a:ext cx="1758796" cy="720000"/>
        </a:xfrm>
        <a:prstGeom prst="roundRect">
          <a:avLst/>
        </a:prstGeom>
        <a:solidFill>
          <a:srgbClr val="7F7F7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i="1" kern="1200" dirty="0">
              <a:solidFill>
                <a:schemeClr val="bg1"/>
              </a:solidFill>
              <a:latin typeface="+mj-lt"/>
            </a:rPr>
            <a:t>Distribución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i="1" kern="1200" dirty="0">
              <a:solidFill>
                <a:schemeClr val="bg1"/>
              </a:solidFill>
              <a:latin typeface="+mj-lt"/>
            </a:rPr>
            <a:t>(Comercio)</a:t>
          </a:r>
        </a:p>
      </dsp:txBody>
      <dsp:txXfrm>
        <a:off x="4141714" y="575148"/>
        <a:ext cx="1688500" cy="649704"/>
      </dsp:txXfrm>
    </dsp:sp>
    <dsp:sp modelId="{2FB1565C-C8C5-4FA3-9AD7-B977C727BB03}">
      <dsp:nvSpPr>
        <dsp:cNvPr id="0" name=""/>
        <dsp:cNvSpPr/>
      </dsp:nvSpPr>
      <dsp:spPr>
        <a:xfrm>
          <a:off x="6158496" y="540000"/>
          <a:ext cx="1758796" cy="720000"/>
        </a:xfrm>
        <a:prstGeom prst="roundRect">
          <a:avLst/>
        </a:prstGeom>
        <a:solidFill>
          <a:srgbClr val="7F7F7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i="1" kern="1200" dirty="0">
              <a:solidFill>
                <a:schemeClr val="bg1"/>
              </a:solidFill>
              <a:latin typeface="+mj-lt"/>
            </a:rPr>
            <a:t>Consumidores</a:t>
          </a:r>
        </a:p>
      </dsp:txBody>
      <dsp:txXfrm>
        <a:off x="6193644" y="575148"/>
        <a:ext cx="1688500" cy="6497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1DFF91-BA7B-4787-A22C-2905FF517AE1}">
      <dsp:nvSpPr>
        <dsp:cNvPr id="0" name=""/>
        <dsp:cNvSpPr/>
      </dsp:nvSpPr>
      <dsp:spPr>
        <a:xfrm>
          <a:off x="0" y="0"/>
          <a:ext cx="7972163" cy="599040"/>
        </a:xfrm>
        <a:prstGeom prst="roundRect">
          <a:avLst/>
        </a:prstGeom>
        <a:solidFill>
          <a:srgbClr val="00477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i="1" kern="1200" dirty="0">
              <a:solidFill>
                <a:schemeClr val="bg2"/>
              </a:solidFill>
              <a:latin typeface="+mj-lt"/>
              <a:cs typeface="Calibri" pitchFamily="34" charset="0"/>
            </a:rPr>
            <a:t>Estratégica en la Cadena Agroalimentaria del país:</a:t>
          </a:r>
        </a:p>
      </dsp:txBody>
      <dsp:txXfrm>
        <a:off x="29243" y="29243"/>
        <a:ext cx="7913677" cy="540554"/>
      </dsp:txXfrm>
    </dsp:sp>
    <dsp:sp modelId="{A9F4ACBA-B2B4-47E6-AA4E-3C8B9B41B933}">
      <dsp:nvSpPr>
        <dsp:cNvPr id="0" name=""/>
        <dsp:cNvSpPr/>
      </dsp:nvSpPr>
      <dsp:spPr>
        <a:xfrm>
          <a:off x="0" y="611914"/>
          <a:ext cx="7972163" cy="877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3116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200" b="1" i="1" kern="1200" dirty="0">
              <a:solidFill>
                <a:srgbClr val="004779"/>
              </a:solidFill>
              <a:latin typeface="+mj-lt"/>
              <a:cs typeface="Calibri" pitchFamily="34" charset="0"/>
            </a:rPr>
            <a:t>Transforma el 70% de la Producción Final Agraria</a:t>
          </a:r>
        </a:p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200" b="1" i="1" kern="1200" dirty="0">
              <a:solidFill>
                <a:srgbClr val="004779"/>
              </a:solidFill>
              <a:latin typeface="+mj-lt"/>
              <a:cs typeface="Calibri" pitchFamily="34" charset="0"/>
            </a:rPr>
            <a:t>Permite el suministro de más de 120 mill. de raciones de comida diarias </a:t>
          </a:r>
          <a:r>
            <a:rPr lang="es-ES" sz="1200" b="1" i="1" kern="1200" dirty="0">
              <a:solidFill>
                <a:srgbClr val="004779"/>
              </a:solidFill>
              <a:latin typeface="+mj-lt"/>
              <a:cs typeface="Calibri" pitchFamily="34" charset="0"/>
              <a:sym typeface="Wingdings" panose="05000000000000000000" pitchFamily="2" charset="2"/>
            </a:rPr>
            <a:t> </a:t>
          </a:r>
          <a:r>
            <a:rPr lang="es-ES" sz="1200" b="1" i="1" kern="1200" dirty="0">
              <a:solidFill>
                <a:srgbClr val="004779"/>
              </a:solidFill>
              <a:latin typeface="+mj-lt"/>
              <a:cs typeface="Calibri" pitchFamily="34" charset="0"/>
            </a:rPr>
            <a:t>2/3 en los hogares (Retail) y 1/3 fuera del hogar (HoReCa).</a:t>
          </a:r>
        </a:p>
      </dsp:txBody>
      <dsp:txXfrm>
        <a:off x="0" y="611914"/>
        <a:ext cx="7972163" cy="877680"/>
      </dsp:txXfrm>
    </dsp:sp>
    <dsp:sp modelId="{96F5651D-82A7-43E0-96EB-19227D3106D5}">
      <dsp:nvSpPr>
        <dsp:cNvPr id="0" name=""/>
        <dsp:cNvSpPr/>
      </dsp:nvSpPr>
      <dsp:spPr>
        <a:xfrm>
          <a:off x="0" y="1552797"/>
          <a:ext cx="7972163" cy="599040"/>
        </a:xfrm>
        <a:prstGeom prst="roundRect">
          <a:avLst/>
        </a:prstGeom>
        <a:solidFill>
          <a:srgbClr val="00477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i="1" kern="1200" dirty="0">
              <a:solidFill>
                <a:schemeClr val="bg2"/>
              </a:solidFill>
              <a:latin typeface="+mj-lt"/>
              <a:cs typeface="Calibri" pitchFamily="34" charset="0"/>
            </a:rPr>
            <a:t>Aporta valores:</a:t>
          </a:r>
        </a:p>
      </dsp:txBody>
      <dsp:txXfrm>
        <a:off x="29243" y="1582040"/>
        <a:ext cx="7913677" cy="540554"/>
      </dsp:txXfrm>
    </dsp:sp>
    <dsp:sp modelId="{5E6B3C72-7559-4B68-8789-BE1A5DD13E32}">
      <dsp:nvSpPr>
        <dsp:cNvPr id="0" name=""/>
        <dsp:cNvSpPr/>
      </dsp:nvSpPr>
      <dsp:spPr>
        <a:xfrm>
          <a:off x="0" y="2089625"/>
          <a:ext cx="7972163" cy="1258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3116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200" b="1" i="1" kern="1200" dirty="0">
              <a:solidFill>
                <a:srgbClr val="004779"/>
              </a:solidFill>
              <a:latin typeface="+mj-lt"/>
              <a:cs typeface="Calibri" pitchFamily="34" charset="0"/>
            </a:rPr>
            <a:t>Parte de la cultura española</a:t>
          </a:r>
        </a:p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200" b="1" i="1" kern="1200" dirty="0">
              <a:solidFill>
                <a:srgbClr val="004779"/>
              </a:solidFill>
              <a:latin typeface="+mj-lt"/>
              <a:cs typeface="Calibri" pitchFamily="34" charset="0"/>
            </a:rPr>
            <a:t>Factor de relación social</a:t>
          </a:r>
        </a:p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200" b="1" i="1" kern="1200" dirty="0">
              <a:solidFill>
                <a:srgbClr val="004779"/>
              </a:solidFill>
              <a:latin typeface="+mj-lt"/>
              <a:cs typeface="Calibri" pitchFamily="34" charset="0"/>
            </a:rPr>
            <a:t>Calidad y diversidad son nuestros puntos fuertes</a:t>
          </a:r>
        </a:p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200" b="1" i="1" kern="1200" dirty="0">
              <a:solidFill>
                <a:srgbClr val="004779"/>
              </a:solidFill>
              <a:latin typeface="+mj-lt"/>
              <a:cs typeface="Calibri" pitchFamily="34" charset="0"/>
            </a:rPr>
            <a:t>Mas de 170 categorías de productos con especificidad (DO, ETG, IGP, producción ecológica)</a:t>
          </a:r>
        </a:p>
      </dsp:txBody>
      <dsp:txXfrm>
        <a:off x="0" y="2089625"/>
        <a:ext cx="7972163" cy="12585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189B2C-D6F1-4754-9906-963A74F0C3D2}">
      <dsp:nvSpPr>
        <dsp:cNvPr id="0" name=""/>
        <dsp:cNvSpPr/>
      </dsp:nvSpPr>
      <dsp:spPr>
        <a:xfrm rot="5400000">
          <a:off x="5424567" y="-2199166"/>
          <a:ext cx="901265" cy="552960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b="1" i="1" kern="1200" dirty="0">
              <a:solidFill>
                <a:schemeClr val="tx2"/>
              </a:solidFill>
            </a:rPr>
            <a:t>Flexibilizar la cadena de valor, desde la producción hasta el consumidor</a:t>
          </a:r>
        </a:p>
      </dsp:txBody>
      <dsp:txXfrm rot="-5400000">
        <a:off x="3110400" y="158997"/>
        <a:ext cx="5485604" cy="813273"/>
      </dsp:txXfrm>
    </dsp:sp>
    <dsp:sp modelId="{CA8D1D29-0C0D-4213-9489-D2400226D8E7}">
      <dsp:nvSpPr>
        <dsp:cNvPr id="0" name=""/>
        <dsp:cNvSpPr/>
      </dsp:nvSpPr>
      <dsp:spPr>
        <a:xfrm>
          <a:off x="0" y="2342"/>
          <a:ext cx="3110400" cy="11265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i="1" kern="1200" dirty="0"/>
            <a:t>Sistemas </a:t>
          </a:r>
          <a:r>
            <a:rPr lang="es-ES" sz="1800" b="1" i="1" kern="1200" dirty="0" err="1"/>
            <a:t>ciberfísicos</a:t>
          </a:r>
          <a:endParaRPr lang="es-ES" sz="1800" b="1" i="1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i="1" kern="1200" dirty="0"/>
            <a:t>Robótica</a:t>
          </a:r>
        </a:p>
      </dsp:txBody>
      <dsp:txXfrm>
        <a:off x="54995" y="57337"/>
        <a:ext cx="3000410" cy="1016592"/>
      </dsp:txXfrm>
    </dsp:sp>
    <dsp:sp modelId="{1021A1A7-9CF1-4C48-821B-D6E52EC0CB65}">
      <dsp:nvSpPr>
        <dsp:cNvPr id="0" name=""/>
        <dsp:cNvSpPr/>
      </dsp:nvSpPr>
      <dsp:spPr>
        <a:xfrm rot="5400000">
          <a:off x="5424567" y="-1016255"/>
          <a:ext cx="901265" cy="552960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b="1" i="1" kern="1200" dirty="0">
              <a:solidFill>
                <a:schemeClr val="tx2"/>
              </a:solidFill>
            </a:rPr>
            <a:t>Gestionar e interpretar grandes volúmenes de información</a:t>
          </a:r>
        </a:p>
      </dsp:txBody>
      <dsp:txXfrm rot="-5400000">
        <a:off x="3110400" y="1341908"/>
        <a:ext cx="5485604" cy="813273"/>
      </dsp:txXfrm>
    </dsp:sp>
    <dsp:sp modelId="{9BF46C75-BD56-44DC-8ECB-794C7033C34E}">
      <dsp:nvSpPr>
        <dsp:cNvPr id="0" name=""/>
        <dsp:cNvSpPr/>
      </dsp:nvSpPr>
      <dsp:spPr>
        <a:xfrm>
          <a:off x="0" y="1185253"/>
          <a:ext cx="3110400" cy="11265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i="1" kern="1200"/>
            <a:t>Big Data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i="1" kern="1200"/>
            <a:t>Ciberseguridad</a:t>
          </a:r>
          <a:endParaRPr lang="es-ES" sz="1800" b="1" i="1" kern="1200" dirty="0"/>
        </a:p>
      </dsp:txBody>
      <dsp:txXfrm>
        <a:off x="54995" y="1240248"/>
        <a:ext cx="3000410" cy="1016592"/>
      </dsp:txXfrm>
    </dsp:sp>
    <dsp:sp modelId="{97DD34EC-6CB7-4F9E-BD9A-EC04118A913C}">
      <dsp:nvSpPr>
        <dsp:cNvPr id="0" name=""/>
        <dsp:cNvSpPr/>
      </dsp:nvSpPr>
      <dsp:spPr>
        <a:xfrm rot="5400000">
          <a:off x="5424567" y="166655"/>
          <a:ext cx="901265" cy="552960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b="1" i="1" kern="1200" dirty="0">
              <a:solidFill>
                <a:schemeClr val="tx2"/>
              </a:solidFill>
            </a:rPr>
            <a:t>Realizar simulaciones y testeos de nuevas plantas de producción o nuevos productos en tiempo reducido</a:t>
          </a:r>
        </a:p>
      </dsp:txBody>
      <dsp:txXfrm rot="-5400000">
        <a:off x="3110400" y="2524818"/>
        <a:ext cx="5485604" cy="813273"/>
      </dsp:txXfrm>
    </dsp:sp>
    <dsp:sp modelId="{51E9F79D-B7DD-49A0-B25A-7FEFDC6270A7}">
      <dsp:nvSpPr>
        <dsp:cNvPr id="0" name=""/>
        <dsp:cNvSpPr/>
      </dsp:nvSpPr>
      <dsp:spPr>
        <a:xfrm>
          <a:off x="0" y="2368164"/>
          <a:ext cx="3110400" cy="11265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i="1" kern="1200"/>
            <a:t>Industrialización virtual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i="1" kern="1200"/>
            <a:t>Calidad de la conectividad</a:t>
          </a:r>
          <a:endParaRPr lang="es-ES" sz="1800" b="1" i="1" kern="1200" dirty="0"/>
        </a:p>
      </dsp:txBody>
      <dsp:txXfrm>
        <a:off x="54995" y="2423159"/>
        <a:ext cx="3000410" cy="1016592"/>
      </dsp:txXfrm>
    </dsp:sp>
    <dsp:sp modelId="{1D515321-D394-4D76-B20A-6B90F3907A47}">
      <dsp:nvSpPr>
        <dsp:cNvPr id="0" name=""/>
        <dsp:cNvSpPr/>
      </dsp:nvSpPr>
      <dsp:spPr>
        <a:xfrm rot="5400000">
          <a:off x="5424567" y="1349566"/>
          <a:ext cx="901265" cy="552960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b="1" i="1" kern="1200" dirty="0">
              <a:solidFill>
                <a:schemeClr val="tx2"/>
              </a:solidFill>
            </a:rPr>
            <a:t>Personalización de productos, impresoras 3D  </a:t>
          </a:r>
        </a:p>
      </dsp:txBody>
      <dsp:txXfrm rot="-5400000">
        <a:off x="3110400" y="3707729"/>
        <a:ext cx="5485604" cy="813273"/>
      </dsp:txXfrm>
    </dsp:sp>
    <dsp:sp modelId="{E72312E0-B371-4A6D-95EE-AE6F725EF40A}">
      <dsp:nvSpPr>
        <dsp:cNvPr id="0" name=""/>
        <dsp:cNvSpPr/>
      </dsp:nvSpPr>
      <dsp:spPr>
        <a:xfrm>
          <a:off x="0" y="3551075"/>
          <a:ext cx="3110400" cy="11265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i="1" kern="1200" dirty="0"/>
            <a:t>Factorías 4.0: Personalización de productos e impresoras 3D</a:t>
          </a:r>
        </a:p>
      </dsp:txBody>
      <dsp:txXfrm>
        <a:off x="54995" y="3606070"/>
        <a:ext cx="3000410" cy="10165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4256AF-2131-4E1E-9E8D-AB0366E02C37}">
      <dsp:nvSpPr>
        <dsp:cNvPr id="0" name=""/>
        <dsp:cNvSpPr/>
      </dsp:nvSpPr>
      <dsp:spPr>
        <a:xfrm>
          <a:off x="-5858464" y="-897147"/>
          <a:ext cx="6978870" cy="6978870"/>
        </a:xfrm>
        <a:prstGeom prst="blockArc">
          <a:avLst>
            <a:gd name="adj1" fmla="val 18900000"/>
            <a:gd name="adj2" fmla="val 2700000"/>
            <a:gd name="adj3" fmla="val 31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FD18DA-8714-4D86-ABE9-BD8B499B4C3F}">
      <dsp:nvSpPr>
        <dsp:cNvPr id="0" name=""/>
        <dsp:cNvSpPr/>
      </dsp:nvSpPr>
      <dsp:spPr>
        <a:xfrm>
          <a:off x="363698" y="158194"/>
          <a:ext cx="7343951" cy="62616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3995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chemeClr val="tx2"/>
              </a:solidFill>
            </a:rPr>
            <a:t>Trabajar por una política armonizada y basada en evidencias científicas en nutrición y salud</a:t>
          </a:r>
        </a:p>
      </dsp:txBody>
      <dsp:txXfrm>
        <a:off x="363698" y="158194"/>
        <a:ext cx="7343951" cy="626167"/>
      </dsp:txXfrm>
    </dsp:sp>
    <dsp:sp modelId="{F284FFC7-C10C-4F3B-9ACE-37D39C09CE2E}">
      <dsp:nvSpPr>
        <dsp:cNvPr id="0" name=""/>
        <dsp:cNvSpPr/>
      </dsp:nvSpPr>
      <dsp:spPr>
        <a:xfrm>
          <a:off x="69214" y="176794"/>
          <a:ext cx="588967" cy="5889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1A83151-B133-4A4A-A4CC-9647432F4AF4}">
      <dsp:nvSpPr>
        <dsp:cNvPr id="0" name=""/>
        <dsp:cNvSpPr/>
      </dsp:nvSpPr>
      <dsp:spPr>
        <a:xfrm>
          <a:off x="790388" y="884047"/>
          <a:ext cx="6917261" cy="5888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3995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chemeClr val="tx2"/>
              </a:solidFill>
            </a:rPr>
            <a:t>Apostar por una comunicación activa que impulse el reconocimiento del sector y sus productos</a:t>
          </a:r>
        </a:p>
      </dsp:txBody>
      <dsp:txXfrm>
        <a:off x="790388" y="884047"/>
        <a:ext cx="6917261" cy="588812"/>
      </dsp:txXfrm>
    </dsp:sp>
    <dsp:sp modelId="{9B987138-8C98-404B-8B0B-C60C0FA4CFEE}">
      <dsp:nvSpPr>
        <dsp:cNvPr id="0" name=""/>
        <dsp:cNvSpPr/>
      </dsp:nvSpPr>
      <dsp:spPr>
        <a:xfrm>
          <a:off x="495904" y="883970"/>
          <a:ext cx="588967" cy="5889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94F81C6-A143-4802-B432-314F491069A7}">
      <dsp:nvSpPr>
        <dsp:cNvPr id="0" name=""/>
        <dsp:cNvSpPr/>
      </dsp:nvSpPr>
      <dsp:spPr>
        <a:xfrm>
          <a:off x="1024212" y="1649524"/>
          <a:ext cx="6683436" cy="47117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3995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chemeClr val="tx2"/>
              </a:solidFill>
            </a:rPr>
            <a:t>Defender e impulsar la unidad de mercado</a:t>
          </a:r>
        </a:p>
      </dsp:txBody>
      <dsp:txXfrm>
        <a:off x="1024212" y="1649524"/>
        <a:ext cx="6683436" cy="471174"/>
      </dsp:txXfrm>
    </dsp:sp>
    <dsp:sp modelId="{0F6FF6B8-B7BE-48AC-8D1F-6721EF3C3B26}">
      <dsp:nvSpPr>
        <dsp:cNvPr id="0" name=""/>
        <dsp:cNvSpPr/>
      </dsp:nvSpPr>
      <dsp:spPr>
        <a:xfrm>
          <a:off x="729729" y="1590627"/>
          <a:ext cx="588967" cy="5889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5AFDEA7-9869-4BF2-9DED-7A865E1C858E}">
      <dsp:nvSpPr>
        <dsp:cNvPr id="0" name=""/>
        <dsp:cNvSpPr/>
      </dsp:nvSpPr>
      <dsp:spPr>
        <a:xfrm>
          <a:off x="1098870" y="2356700"/>
          <a:ext cx="6608779" cy="47117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3995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chemeClr val="tx2"/>
              </a:solidFill>
            </a:rPr>
            <a:t>Transitar hacia una economía circular y sostenible</a:t>
          </a:r>
        </a:p>
      </dsp:txBody>
      <dsp:txXfrm>
        <a:off x="1098870" y="2356700"/>
        <a:ext cx="6608779" cy="471174"/>
      </dsp:txXfrm>
    </dsp:sp>
    <dsp:sp modelId="{9EF76713-42B9-424C-AC19-5B90D9F10C5C}">
      <dsp:nvSpPr>
        <dsp:cNvPr id="0" name=""/>
        <dsp:cNvSpPr/>
      </dsp:nvSpPr>
      <dsp:spPr>
        <a:xfrm>
          <a:off x="804386" y="2297804"/>
          <a:ext cx="588967" cy="5889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8A6B00F-A26A-4077-A460-16C20B8CEB50}">
      <dsp:nvSpPr>
        <dsp:cNvPr id="0" name=""/>
        <dsp:cNvSpPr/>
      </dsp:nvSpPr>
      <dsp:spPr>
        <a:xfrm>
          <a:off x="1024212" y="3063877"/>
          <a:ext cx="6683436" cy="47117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3995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chemeClr val="tx2"/>
              </a:solidFill>
            </a:rPr>
            <a:t>Contribuir al equilibrio en la cadena en las relaciones comerciales</a:t>
          </a:r>
        </a:p>
      </dsp:txBody>
      <dsp:txXfrm>
        <a:off x="1024212" y="3063877"/>
        <a:ext cx="6683436" cy="471174"/>
      </dsp:txXfrm>
    </dsp:sp>
    <dsp:sp modelId="{6B1093D1-D331-410C-8074-DEF425DFAF1A}">
      <dsp:nvSpPr>
        <dsp:cNvPr id="0" name=""/>
        <dsp:cNvSpPr/>
      </dsp:nvSpPr>
      <dsp:spPr>
        <a:xfrm>
          <a:off x="729729" y="3004980"/>
          <a:ext cx="588967" cy="5889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C0E39EA-5E01-4FD2-A7BB-0ADE928CE05B}">
      <dsp:nvSpPr>
        <dsp:cNvPr id="0" name=""/>
        <dsp:cNvSpPr/>
      </dsp:nvSpPr>
      <dsp:spPr>
        <a:xfrm>
          <a:off x="790388" y="3770534"/>
          <a:ext cx="6917261" cy="47117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3995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chemeClr val="tx2"/>
              </a:solidFill>
            </a:rPr>
            <a:t>Promover la competitividad industrial y equilibrio fiscal</a:t>
          </a:r>
        </a:p>
      </dsp:txBody>
      <dsp:txXfrm>
        <a:off x="790388" y="3770534"/>
        <a:ext cx="6917261" cy="471174"/>
      </dsp:txXfrm>
    </dsp:sp>
    <dsp:sp modelId="{A163DB07-02D6-4931-9B3B-202E27C40918}">
      <dsp:nvSpPr>
        <dsp:cNvPr id="0" name=""/>
        <dsp:cNvSpPr/>
      </dsp:nvSpPr>
      <dsp:spPr>
        <a:xfrm>
          <a:off x="495904" y="3711637"/>
          <a:ext cx="588967" cy="5889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376EACA-1D3B-49CB-B947-FE965F82AB4A}">
      <dsp:nvSpPr>
        <dsp:cNvPr id="0" name=""/>
        <dsp:cNvSpPr/>
      </dsp:nvSpPr>
      <dsp:spPr>
        <a:xfrm>
          <a:off x="363698" y="4477710"/>
          <a:ext cx="7343951" cy="47117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3995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chemeClr val="tx2"/>
              </a:solidFill>
            </a:rPr>
            <a:t>Impulsar la internacionalización, la innovación y la digitalización del sector</a:t>
          </a:r>
        </a:p>
      </dsp:txBody>
      <dsp:txXfrm>
        <a:off x="363698" y="4477710"/>
        <a:ext cx="7343951" cy="471174"/>
      </dsp:txXfrm>
    </dsp:sp>
    <dsp:sp modelId="{665B608C-5315-4C1D-8494-0E3DE356BC6D}">
      <dsp:nvSpPr>
        <dsp:cNvPr id="0" name=""/>
        <dsp:cNvSpPr/>
      </dsp:nvSpPr>
      <dsp:spPr>
        <a:xfrm>
          <a:off x="69214" y="4418814"/>
          <a:ext cx="588967" cy="5889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21" tIns="45711" rIns="91421" bIns="4571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21" tIns="45711" rIns="91421" bIns="45711" rtlCol="0"/>
          <a:lstStyle>
            <a:lvl1pPr algn="r">
              <a:defRPr sz="1200"/>
            </a:lvl1pPr>
          </a:lstStyle>
          <a:p>
            <a:fld id="{6987AF1C-C904-48E7-AF0E-A724736DB31C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21" tIns="45711" rIns="91421" bIns="4571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421" tIns="45711" rIns="91421" bIns="45711" rtlCol="0" anchor="b"/>
          <a:lstStyle>
            <a:lvl1pPr algn="r">
              <a:defRPr sz="1200"/>
            </a:lvl1pPr>
          </a:lstStyle>
          <a:p>
            <a:fld id="{B380B1AA-6FA5-40E2-AFCD-8A159B8AEAE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1265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21" tIns="45711" rIns="91421" bIns="4571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21" tIns="45711" rIns="91421" bIns="45711" rtlCol="0"/>
          <a:lstStyle>
            <a:lvl1pPr algn="r">
              <a:defRPr sz="1200"/>
            </a:lvl1pPr>
          </a:lstStyle>
          <a:p>
            <a:fld id="{0CE49CA3-2FD9-4A80-A6E9-80BB5E7F788E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1" tIns="45711" rIns="91421" bIns="45711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21" tIns="45711" rIns="91421" bIns="45711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21" tIns="45711" rIns="91421" bIns="4571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421" tIns="45711" rIns="91421" bIns="45711" rtlCol="0" anchor="b"/>
          <a:lstStyle>
            <a:lvl1pPr algn="r">
              <a:defRPr sz="1200"/>
            </a:lvl1pPr>
          </a:lstStyle>
          <a:p>
            <a:fld id="{57DA586F-BC9F-4ECB-A9CD-3B8375D67BA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283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2A7E1-325B-4438-BCB6-CAB123BBFB71}" type="slidenum">
              <a:rPr lang="es-ES" smtClean="0">
                <a:solidFill>
                  <a:prstClr val="black"/>
                </a:solidFill>
              </a:rPr>
              <a:pPr/>
              <a:t>1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7959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2A7E1-325B-4438-BCB6-CAB123BBFB71}" type="slidenum">
              <a:rPr lang="es-ES" smtClean="0">
                <a:solidFill>
                  <a:prstClr val="black"/>
                </a:solidFill>
              </a:rPr>
              <a:pPr/>
              <a:t>14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4657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2A7E1-325B-4438-BCB6-CAB123BBFB71}" type="slidenum">
              <a:rPr lang="es-ES" smtClean="0">
                <a:solidFill>
                  <a:prstClr val="black"/>
                </a:solidFill>
              </a:rPr>
              <a:pPr/>
              <a:t>15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4657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2A7E1-325B-4438-BCB6-CAB123BBFB71}" type="slidenum">
              <a:rPr lang="es-ES" smtClean="0">
                <a:solidFill>
                  <a:prstClr val="black"/>
                </a:solidFill>
              </a:rPr>
              <a:pPr/>
              <a:t>16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4657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2A7E1-325B-4438-BCB6-CAB123BBFB71}" type="slidenum">
              <a:rPr lang="es-ES" smtClean="0">
                <a:solidFill>
                  <a:prstClr val="black"/>
                </a:solidFill>
              </a:rPr>
              <a:pPr/>
              <a:t>17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4657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2A7E1-325B-4438-BCB6-CAB123BBFB71}" type="slidenum">
              <a:rPr lang="es-ES" smtClean="0">
                <a:solidFill>
                  <a:prstClr val="black"/>
                </a:solidFill>
              </a:rPr>
              <a:pPr/>
              <a:t>18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574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DA586F-BC9F-4ECB-A9CD-3B8375D67BA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125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2A7E1-325B-4438-BCB6-CAB123BBFB71}" type="slidenum">
              <a:rPr lang="es-ES" smtClean="0">
                <a:solidFill>
                  <a:prstClr val="black"/>
                </a:solidFill>
              </a:rPr>
              <a:pPr/>
              <a:t>2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280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2A7E1-325B-4438-BCB6-CAB123BBFB71}" type="slidenum">
              <a:rPr lang="es-ES" smtClean="0">
                <a:solidFill>
                  <a:prstClr val="black"/>
                </a:solidFill>
              </a:rPr>
              <a:pPr/>
              <a:t>3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282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1203">
              <a:defRPr/>
            </a:pPr>
            <a:endParaRPr lang="es-ES" baseline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2A7E1-325B-4438-BCB6-CAB123BBFB71}" type="slidenum">
              <a:rPr lang="es-ES" smtClean="0">
                <a:solidFill>
                  <a:prstClr val="black"/>
                </a:solidFill>
              </a:rPr>
              <a:pPr/>
              <a:t>4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924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2A7E1-325B-4438-BCB6-CAB123BBFB71}" type="slidenum">
              <a:rPr lang="es-ES" smtClean="0">
                <a:solidFill>
                  <a:prstClr val="black"/>
                </a:solidFill>
              </a:rPr>
              <a:pPr/>
              <a:t>5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333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DA586F-BC9F-4ECB-A9CD-3B8375D67BA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537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7890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">
                <a:latin typeface="Calibri" charset="0"/>
              </a:rPr>
              <a:t>OK</a:t>
            </a:r>
          </a:p>
          <a:p>
            <a:endParaRPr lang="es-ES">
              <a:latin typeface="Calibri" charset="0"/>
            </a:endParaRPr>
          </a:p>
        </p:txBody>
      </p:sp>
      <p:sp>
        <p:nvSpPr>
          <p:cNvPr id="37891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2E5BB6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873" indent="-285721" eaLnBrk="0" hangingPunct="0">
              <a:defRPr sz="2800" b="1">
                <a:solidFill>
                  <a:srgbClr val="2E5BB6"/>
                </a:solidFill>
                <a:latin typeface="Arial Narrow" charset="0"/>
                <a:ea typeface="ＭＳ Ｐゴシック" charset="0"/>
              </a:defRPr>
            </a:lvl2pPr>
            <a:lvl3pPr marL="1142882" indent="-228577" eaLnBrk="0" hangingPunct="0">
              <a:defRPr sz="2800" b="1">
                <a:solidFill>
                  <a:srgbClr val="2E5BB6"/>
                </a:solidFill>
                <a:latin typeface="Arial Narrow" charset="0"/>
                <a:ea typeface="ＭＳ Ｐゴシック" charset="0"/>
              </a:defRPr>
            </a:lvl3pPr>
            <a:lvl4pPr marL="1600035" indent="-228577" eaLnBrk="0" hangingPunct="0">
              <a:defRPr sz="2800" b="1">
                <a:solidFill>
                  <a:srgbClr val="2E5BB6"/>
                </a:solidFill>
                <a:latin typeface="Arial Narrow" charset="0"/>
                <a:ea typeface="ＭＳ Ｐゴシック" charset="0"/>
              </a:defRPr>
            </a:lvl4pPr>
            <a:lvl5pPr marL="2057188" indent="-228577" eaLnBrk="0" hangingPunct="0">
              <a:defRPr sz="2800" b="1">
                <a:solidFill>
                  <a:srgbClr val="2E5BB6"/>
                </a:solidFill>
                <a:latin typeface="Arial Narrow" charset="0"/>
                <a:ea typeface="ＭＳ Ｐゴシック" charset="0"/>
              </a:defRPr>
            </a:lvl5pPr>
            <a:lvl6pPr marL="2514341" indent="-228577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E5BB6"/>
                </a:solidFill>
                <a:latin typeface="Arial Narrow" charset="0"/>
                <a:ea typeface="ＭＳ Ｐゴシック" charset="0"/>
              </a:defRPr>
            </a:lvl6pPr>
            <a:lvl7pPr marL="2971494" indent="-228577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E5BB6"/>
                </a:solidFill>
                <a:latin typeface="Arial Narrow" charset="0"/>
                <a:ea typeface="ＭＳ Ｐゴシック" charset="0"/>
              </a:defRPr>
            </a:lvl7pPr>
            <a:lvl8pPr marL="3428646" indent="-228577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E5BB6"/>
                </a:solidFill>
                <a:latin typeface="Arial Narrow" charset="0"/>
                <a:ea typeface="ＭＳ Ｐゴシック" charset="0"/>
              </a:defRPr>
            </a:lvl8pPr>
            <a:lvl9pPr marL="3885800" indent="-228577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E5BB6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13ABDDDE-5FFF-DD49-8C27-59DB197E510C}" type="slidenum">
              <a:rPr lang="es-ES" sz="1200">
                <a:cs typeface="Arial" charset="0"/>
              </a:rPr>
              <a:pPr/>
              <a:t>11</a:t>
            </a:fld>
            <a:endParaRPr lang="es-ES" sz="1200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2A7E1-325B-4438-BCB6-CAB123BBFB71}" type="slidenum">
              <a:rPr lang="es-ES" smtClean="0">
                <a:solidFill>
                  <a:prstClr val="black"/>
                </a:solidFill>
              </a:rPr>
              <a:pPr/>
              <a:t>12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4657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1203">
              <a:defRPr/>
            </a:pPr>
            <a:endParaRPr lang="es-ES" baseline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2A7E1-325B-4438-BCB6-CAB123BBFB71}" type="slidenum">
              <a:rPr lang="es-ES" smtClean="0">
                <a:solidFill>
                  <a:prstClr val="black"/>
                </a:solidFill>
              </a:rPr>
              <a:pPr/>
              <a:t>13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465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BE8E-928D-5A4B-B302-628DD14D287E}" type="datetimeFigureOut">
              <a:rPr lang="es-ES" smtClean="0"/>
              <a:pPr/>
              <a:t>10/12/2019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192C4-AD54-734E-A3FE-D0B9317838B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0378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BE8E-928D-5A4B-B302-628DD14D287E}" type="datetimeFigureOut">
              <a:rPr lang="es-ES" smtClean="0"/>
              <a:pPr/>
              <a:t>10/12/2019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192C4-AD54-734E-A3FE-D0B9317838B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2160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BE8E-928D-5A4B-B302-628DD14D287E}" type="datetimeFigureOut">
              <a:rPr lang="es-ES" smtClean="0"/>
              <a:pPr/>
              <a:t>10/12/2019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192C4-AD54-734E-A3FE-D0B9317838B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5206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ORMAL + TEXTO">
    <p:bg bwMode="invGray"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512736"/>
            <a:ext cx="7200800" cy="540000"/>
          </a:xfrm>
        </p:spPr>
        <p:txBody>
          <a:bodyPr/>
          <a:lstStyle>
            <a:lvl1pPr algn="l"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endParaRPr lang="es-ES">
              <a:solidFill>
                <a:srgbClr val="004779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 b="1" i="1">
                <a:solidFill>
                  <a:schemeClr val="accent1"/>
                </a:solidFill>
              </a:defRPr>
            </a:lvl1pPr>
          </a:lstStyle>
          <a:p>
            <a:pPr defTabSz="914400"/>
            <a:fld id="{7EB88A2A-0E0C-4D93-9E8E-E7F848ED52A2}" type="slidenum">
              <a:rPr lang="es-ES" smtClean="0">
                <a:solidFill>
                  <a:srgbClr val="004779"/>
                </a:solidFill>
              </a:rPr>
              <a:pPr defTabSz="914400"/>
              <a:t>‹Nº›</a:t>
            </a:fld>
            <a:endParaRPr lang="es-ES">
              <a:solidFill>
                <a:srgbClr val="004779"/>
              </a:solidFill>
            </a:endParaRPr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anchor="ctr"/>
          <a:lstStyle>
            <a:lvl1pPr algn="ctr">
              <a:defRPr lang="es-ES" sz="1200" b="1" i="1" u="none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>
              <a:solidFill>
                <a:srgbClr val="004779"/>
              </a:solidFill>
            </a:endParaRPr>
          </a:p>
        </p:txBody>
      </p:sp>
      <p:sp>
        <p:nvSpPr>
          <p:cNvPr id="9" name="8 Marcador de texto"/>
          <p:cNvSpPr>
            <a:spLocks noGrp="1"/>
          </p:cNvSpPr>
          <p:nvPr>
            <p:ph type="body" sz="quarter" idx="13"/>
          </p:nvPr>
        </p:nvSpPr>
        <p:spPr>
          <a:xfrm>
            <a:off x="612000" y="1268760"/>
            <a:ext cx="7920000" cy="5040000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  <a:lvl2pPr marL="742950" indent="-285750">
              <a:buFont typeface="Wingdings" pitchFamily="2" charset="2"/>
              <a:buChar char="§"/>
              <a:defRPr sz="2000" b="1">
                <a:solidFill>
                  <a:schemeClr val="accent1"/>
                </a:solidFill>
                <a:latin typeface="+mj-lt"/>
              </a:defRPr>
            </a:lvl2pPr>
            <a:lvl3pPr marL="1143000" indent="-228600">
              <a:buFont typeface="Wingdings" pitchFamily="2" charset="2"/>
              <a:buChar char="q"/>
              <a:defRPr sz="2000" b="1">
                <a:solidFill>
                  <a:schemeClr val="accent1"/>
                </a:solidFill>
                <a:latin typeface="+mj-lt"/>
              </a:defRPr>
            </a:lvl3pPr>
            <a:lvl4pPr marL="1600200" indent="-228600">
              <a:buFont typeface="Wingdings" pitchFamily="2" charset="2"/>
              <a:buChar char="Ø"/>
              <a:defRPr sz="2000" b="1">
                <a:solidFill>
                  <a:schemeClr val="accent1"/>
                </a:solidFill>
                <a:latin typeface="+mj-lt"/>
              </a:defRPr>
            </a:lvl4pPr>
            <a:lvl5pPr marL="2057400" indent="-228600">
              <a:buFont typeface="Wingdings" pitchFamily="2" charset="2"/>
              <a:buChar char="v"/>
              <a:defRPr sz="2000" b="1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23435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BE8E-928D-5A4B-B302-628DD14D287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10/12/2019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192C4-AD54-734E-A3FE-D0B9317838B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608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BE8E-928D-5A4B-B302-628DD14D287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10/12/2019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192C4-AD54-734E-A3FE-D0B9317838B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732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BE8E-928D-5A4B-B302-628DD14D287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10/12/2019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192C4-AD54-734E-A3FE-D0B9317838B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5951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BE8E-928D-5A4B-B302-628DD14D287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10/12/2019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192C4-AD54-734E-A3FE-D0B9317838B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8684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BE8E-928D-5A4B-B302-628DD14D287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10/12/2019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192C4-AD54-734E-A3FE-D0B9317838B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1985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BE8E-928D-5A4B-B302-628DD14D287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10/12/2019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192C4-AD54-734E-A3FE-D0B9317838B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8528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BE8E-928D-5A4B-B302-628DD14D287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10/12/2019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192C4-AD54-734E-A3FE-D0B9317838B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130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BE8E-928D-5A4B-B302-628DD14D287E}" type="datetimeFigureOut">
              <a:rPr lang="es-ES" smtClean="0"/>
              <a:pPr/>
              <a:t>10/12/2019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192C4-AD54-734E-A3FE-D0B9317838B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65670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BE8E-928D-5A4B-B302-628DD14D287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10/12/2019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192C4-AD54-734E-A3FE-D0B9317838B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6381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BE8E-928D-5A4B-B302-628DD14D287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10/12/2019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192C4-AD54-734E-A3FE-D0B9317838B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9418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BE8E-928D-5A4B-B302-628DD14D287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10/12/2019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192C4-AD54-734E-A3FE-D0B9317838B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8021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BE8E-928D-5A4B-B302-628DD14D287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10/12/2019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192C4-AD54-734E-A3FE-D0B9317838B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0966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BE8E-928D-5A4B-B302-628DD14D287E}" type="datetimeFigureOut">
              <a:rPr lang="es-ES" smtClean="0">
                <a:solidFill>
                  <a:srgbClr val="004779"/>
                </a:solidFill>
              </a:rPr>
              <a:pPr/>
              <a:t>10/12/2019</a:t>
            </a:fld>
            <a:endParaRPr lang="es-ES">
              <a:solidFill>
                <a:srgbClr val="004779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47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831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RMAL + TEXTO">
    <p:bg bwMode="invGray"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512736"/>
            <a:ext cx="7200800" cy="540000"/>
          </a:xfrm>
        </p:spPr>
        <p:txBody>
          <a:bodyPr/>
          <a:lstStyle>
            <a:lvl1pPr algn="l"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fld id="{35E7BE8E-928D-5A4B-B302-628DD14D287E}" type="datetimeFigureOut">
              <a:rPr lang="es-ES" smtClean="0">
                <a:solidFill>
                  <a:srgbClr val="004779"/>
                </a:solidFill>
              </a:rPr>
              <a:pPr/>
              <a:t>10/12/2019</a:t>
            </a:fld>
            <a:endParaRPr lang="es-ES">
              <a:solidFill>
                <a:srgbClr val="004779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 b="1" i="1">
                <a:solidFill>
                  <a:schemeClr val="accent1"/>
                </a:solidFill>
              </a:defRPr>
            </a:lvl1pPr>
          </a:lstStyle>
          <a:p>
            <a:fld id="{D8C192C4-AD54-734E-A3FE-D0B9317838B7}" type="slidenum">
              <a:rPr lang="es-ES" smtClean="0">
                <a:solidFill>
                  <a:srgbClr val="004779"/>
                </a:solidFill>
              </a:rPr>
              <a:pPr/>
              <a:t>‹Nº›</a:t>
            </a:fld>
            <a:endParaRPr lang="es-ES">
              <a:solidFill>
                <a:srgbClr val="004779"/>
              </a:solidFill>
            </a:endParaRPr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>
            <a:lvl1pPr algn="ctr">
              <a:defRPr lang="es-ES" sz="1200" b="1" i="1" u="none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>
              <a:solidFill>
                <a:srgbClr val="004779"/>
              </a:solidFill>
            </a:endParaRPr>
          </a:p>
        </p:txBody>
      </p:sp>
      <p:sp>
        <p:nvSpPr>
          <p:cNvPr id="9" name="8 Marcador de texto"/>
          <p:cNvSpPr>
            <a:spLocks noGrp="1"/>
          </p:cNvSpPr>
          <p:nvPr>
            <p:ph type="body" sz="quarter" idx="13"/>
          </p:nvPr>
        </p:nvSpPr>
        <p:spPr>
          <a:xfrm>
            <a:off x="612000" y="1268760"/>
            <a:ext cx="7920000" cy="5040000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  <a:lvl2pPr marL="742950" indent="-285750">
              <a:buFont typeface="Wingdings" pitchFamily="2" charset="2"/>
              <a:buChar char="§"/>
              <a:defRPr sz="2000" b="1">
                <a:solidFill>
                  <a:schemeClr val="accent1"/>
                </a:solidFill>
                <a:latin typeface="+mj-lt"/>
              </a:defRPr>
            </a:lvl2pPr>
            <a:lvl3pPr marL="1143000" indent="-228600">
              <a:buFont typeface="Wingdings" pitchFamily="2" charset="2"/>
              <a:buChar char="q"/>
              <a:defRPr sz="2000" b="1">
                <a:solidFill>
                  <a:schemeClr val="accent1"/>
                </a:solidFill>
                <a:latin typeface="+mj-lt"/>
              </a:defRPr>
            </a:lvl3pPr>
            <a:lvl4pPr marL="1600200" indent="-228600">
              <a:buFont typeface="Wingdings" pitchFamily="2" charset="2"/>
              <a:buChar char="Ø"/>
              <a:defRPr sz="2000" b="1">
                <a:solidFill>
                  <a:schemeClr val="accent1"/>
                </a:solidFill>
                <a:latin typeface="+mj-lt"/>
              </a:defRPr>
            </a:lvl4pPr>
            <a:lvl5pPr marL="2057400" indent="-228600">
              <a:buFont typeface="Wingdings" pitchFamily="2" charset="2"/>
              <a:buChar char="v"/>
              <a:defRPr sz="2000" b="1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557156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ORMAL + OBJET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512736"/>
            <a:ext cx="7200000" cy="540000"/>
          </a:xfrm>
        </p:spPr>
        <p:txBody>
          <a:bodyPr/>
          <a:lstStyle>
            <a:lvl1pPr algn="l"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2000" y="1268760"/>
            <a:ext cx="7920000" cy="50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742950" indent="-285750">
              <a:buFont typeface="Wingdings" pitchFamily="2" charset="2"/>
              <a:buChar char="§"/>
              <a:defRPr sz="2000" b="1">
                <a:solidFill>
                  <a:schemeClr val="accent1"/>
                </a:solidFill>
              </a:defRPr>
            </a:lvl2pPr>
            <a:lvl3pPr marL="1143000" indent="-228600">
              <a:buFont typeface="Wingdings" pitchFamily="2" charset="2"/>
              <a:buChar char="q"/>
              <a:defRPr sz="2000" b="1">
                <a:solidFill>
                  <a:schemeClr val="accent1"/>
                </a:solidFill>
              </a:defRPr>
            </a:lvl3pPr>
            <a:lvl4pPr marL="1600200" indent="-228600">
              <a:buFont typeface="Wingdings" pitchFamily="2" charset="2"/>
              <a:buChar char="Ø"/>
              <a:defRPr sz="2000" b="1">
                <a:solidFill>
                  <a:schemeClr val="accent1"/>
                </a:solidFill>
              </a:defRPr>
            </a:lvl4pPr>
            <a:lvl5pPr marL="2057400" indent="-228600">
              <a:buFont typeface="Wingdings" pitchFamily="2" charset="2"/>
              <a:buChar char="v"/>
              <a:defRPr sz="20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35E7BE8E-928D-5A4B-B302-628DD14D287E}" type="datetimeFigureOut">
              <a:rPr lang="es-ES" smtClean="0">
                <a:solidFill>
                  <a:srgbClr val="004779"/>
                </a:solidFill>
              </a:rPr>
              <a:pPr/>
              <a:t>10/12/2019</a:t>
            </a:fld>
            <a:endParaRPr lang="es-ES">
              <a:solidFill>
                <a:srgbClr val="004779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>
            <a:lvl1pPr algn="ctr">
              <a:defRPr lang="es-ES" sz="1200" b="1" i="1" u="none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>
              <a:solidFill>
                <a:srgbClr val="004779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1" i="1">
                <a:solidFill>
                  <a:schemeClr val="accent1"/>
                </a:solidFill>
              </a:defRPr>
            </a:lvl1pPr>
          </a:lstStyle>
          <a:p>
            <a:fld id="{D8C192C4-AD54-734E-A3FE-D0B9317838B7}" type="slidenum">
              <a:rPr lang="es-ES" smtClean="0">
                <a:solidFill>
                  <a:srgbClr val="004779"/>
                </a:solidFill>
              </a:rPr>
              <a:pPr/>
              <a:t>‹Nº›</a:t>
            </a:fld>
            <a:endParaRPr lang="es-ES">
              <a:solidFill>
                <a:srgbClr val="0047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8342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RMAL + GRÁFIC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512736"/>
            <a:ext cx="7200000" cy="540000"/>
          </a:xfrm>
        </p:spPr>
        <p:txBody>
          <a:bodyPr/>
          <a:lstStyle>
            <a:lvl1pPr algn="l"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35E7BE8E-928D-5A4B-B302-628DD14D287E}" type="datetimeFigureOut">
              <a:rPr lang="es-ES" smtClean="0">
                <a:solidFill>
                  <a:srgbClr val="004779"/>
                </a:solidFill>
              </a:rPr>
              <a:pPr/>
              <a:t>10/12/2019</a:t>
            </a:fld>
            <a:endParaRPr lang="es-ES">
              <a:solidFill>
                <a:srgbClr val="004779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>
            <a:lvl1pPr algn="ctr">
              <a:defRPr lang="es-ES" sz="1200" b="1" i="1" u="none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>
              <a:solidFill>
                <a:srgbClr val="004779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1" i="1">
                <a:solidFill>
                  <a:schemeClr val="accent1"/>
                </a:solidFill>
              </a:defRPr>
            </a:lvl1pPr>
          </a:lstStyle>
          <a:p>
            <a:fld id="{D8C192C4-AD54-734E-A3FE-D0B9317838B7}" type="slidenum">
              <a:rPr lang="es-ES" smtClean="0">
                <a:solidFill>
                  <a:srgbClr val="004779"/>
                </a:solidFill>
              </a:rPr>
              <a:pPr/>
              <a:t>‹Nº›</a:t>
            </a:fld>
            <a:endParaRPr lang="es-ES">
              <a:solidFill>
                <a:srgbClr val="004779"/>
              </a:solidFill>
            </a:endParaRPr>
          </a:p>
        </p:txBody>
      </p:sp>
      <p:sp>
        <p:nvSpPr>
          <p:cNvPr id="8" name="7 Marcador de gráfico"/>
          <p:cNvSpPr>
            <a:spLocks noGrp="1"/>
          </p:cNvSpPr>
          <p:nvPr>
            <p:ph type="chart" sz="quarter" idx="13"/>
          </p:nvPr>
        </p:nvSpPr>
        <p:spPr>
          <a:xfrm>
            <a:off x="612000" y="1268760"/>
            <a:ext cx="7920000" cy="5040312"/>
          </a:xfrm>
          <a:prstGeom prst="rect">
            <a:avLst/>
          </a:prstGeom>
        </p:spPr>
        <p:txBody>
          <a:bodyPr/>
          <a:lstStyle>
            <a:lvl1pPr>
              <a:defRPr sz="2000" b="1" i="1" u="sng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en el icono para agregar un gráfico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434860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9208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021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BE8E-928D-5A4B-B302-628DD14D287E}" type="datetimeFigureOut">
              <a:rPr lang="es-ES" smtClean="0"/>
              <a:pPr/>
              <a:t>10/12/2019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192C4-AD54-734E-A3FE-D0B9317838B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4727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srgbClr val="004779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47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7788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RMAL + TEXTO">
    <p:bg bwMode="invGray"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512736"/>
            <a:ext cx="7200800" cy="540000"/>
          </a:xfrm>
        </p:spPr>
        <p:txBody>
          <a:bodyPr/>
          <a:lstStyle>
            <a:lvl1pPr algn="l"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endParaRPr lang="es-ES">
              <a:solidFill>
                <a:srgbClr val="004779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 b="1" i="1">
                <a:solidFill>
                  <a:schemeClr val="accent1"/>
                </a:solidFill>
              </a:defRPr>
            </a:lvl1pPr>
          </a:lstStyle>
          <a:p>
            <a:pPr defTabSz="914400"/>
            <a:fld id="{7EB88A2A-0E0C-4D93-9E8E-E7F848ED52A2}" type="slidenum">
              <a:rPr lang="es-ES" smtClean="0">
                <a:solidFill>
                  <a:srgbClr val="004779"/>
                </a:solidFill>
              </a:rPr>
              <a:pPr defTabSz="914400"/>
              <a:t>‹Nº›</a:t>
            </a:fld>
            <a:endParaRPr lang="es-ES">
              <a:solidFill>
                <a:srgbClr val="004779"/>
              </a:solidFill>
            </a:endParaRPr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>
            <a:lvl1pPr algn="ctr">
              <a:defRPr lang="es-ES" sz="1200" b="1" i="1" u="none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>
              <a:solidFill>
                <a:srgbClr val="004779"/>
              </a:solidFill>
            </a:endParaRPr>
          </a:p>
        </p:txBody>
      </p:sp>
      <p:sp>
        <p:nvSpPr>
          <p:cNvPr id="9" name="8 Marcador de texto"/>
          <p:cNvSpPr>
            <a:spLocks noGrp="1"/>
          </p:cNvSpPr>
          <p:nvPr>
            <p:ph type="body" sz="quarter" idx="13"/>
          </p:nvPr>
        </p:nvSpPr>
        <p:spPr>
          <a:xfrm>
            <a:off x="612000" y="1268760"/>
            <a:ext cx="7920000" cy="5040000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  <a:lvl2pPr marL="742950" indent="-285750">
              <a:buFont typeface="Wingdings" pitchFamily="2" charset="2"/>
              <a:buChar char="§"/>
              <a:defRPr sz="2000" b="1">
                <a:solidFill>
                  <a:schemeClr val="accent1"/>
                </a:solidFill>
                <a:latin typeface="+mj-lt"/>
              </a:defRPr>
            </a:lvl2pPr>
            <a:lvl3pPr marL="1143000" indent="-228600">
              <a:buFont typeface="Wingdings" pitchFamily="2" charset="2"/>
              <a:buChar char="q"/>
              <a:defRPr sz="2000" b="1">
                <a:solidFill>
                  <a:schemeClr val="accent1"/>
                </a:solidFill>
                <a:latin typeface="+mj-lt"/>
              </a:defRPr>
            </a:lvl3pPr>
            <a:lvl4pPr marL="1600200" indent="-228600">
              <a:buFont typeface="Wingdings" pitchFamily="2" charset="2"/>
              <a:buChar char="Ø"/>
              <a:defRPr sz="2000" b="1">
                <a:solidFill>
                  <a:schemeClr val="accent1"/>
                </a:solidFill>
                <a:latin typeface="+mj-lt"/>
              </a:defRPr>
            </a:lvl4pPr>
            <a:lvl5pPr marL="2057400" indent="-228600">
              <a:buFont typeface="Wingdings" pitchFamily="2" charset="2"/>
              <a:buChar char="v"/>
              <a:defRPr sz="2000" b="1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643916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ORMAL + OBJET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512736"/>
            <a:ext cx="7200000" cy="540000"/>
          </a:xfrm>
        </p:spPr>
        <p:txBody>
          <a:bodyPr/>
          <a:lstStyle>
            <a:lvl1pPr algn="l"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2000" y="1268760"/>
            <a:ext cx="7920000" cy="50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742950" indent="-285750">
              <a:buFont typeface="Wingdings" pitchFamily="2" charset="2"/>
              <a:buChar char="§"/>
              <a:defRPr sz="2000" b="1">
                <a:solidFill>
                  <a:schemeClr val="accent1"/>
                </a:solidFill>
              </a:defRPr>
            </a:lvl2pPr>
            <a:lvl3pPr marL="1143000" indent="-228600">
              <a:buFont typeface="Wingdings" pitchFamily="2" charset="2"/>
              <a:buChar char="q"/>
              <a:defRPr sz="2000" b="1">
                <a:solidFill>
                  <a:schemeClr val="accent1"/>
                </a:solidFill>
              </a:defRPr>
            </a:lvl3pPr>
            <a:lvl4pPr marL="1600200" indent="-228600">
              <a:buFont typeface="Wingdings" pitchFamily="2" charset="2"/>
              <a:buChar char="Ø"/>
              <a:defRPr sz="2000" b="1">
                <a:solidFill>
                  <a:schemeClr val="accent1"/>
                </a:solidFill>
              </a:defRPr>
            </a:lvl4pPr>
            <a:lvl5pPr marL="2057400" indent="-228600">
              <a:buFont typeface="Wingdings" pitchFamily="2" charset="2"/>
              <a:buChar char="v"/>
              <a:defRPr sz="20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s-ES">
              <a:solidFill>
                <a:srgbClr val="004779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>
            <a:lvl1pPr algn="ctr">
              <a:defRPr lang="es-ES" sz="1200" b="1" i="1" u="none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>
              <a:solidFill>
                <a:srgbClr val="004779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1" i="1">
                <a:solidFill>
                  <a:schemeClr val="accent1"/>
                </a:solidFill>
              </a:defRPr>
            </a:lvl1pPr>
          </a:lstStyle>
          <a:p>
            <a:pPr defTabSz="914400"/>
            <a:fld id="{7EB88A2A-0E0C-4D93-9E8E-E7F848ED52A2}" type="slidenum">
              <a:rPr lang="es-ES" smtClean="0">
                <a:solidFill>
                  <a:srgbClr val="004779"/>
                </a:solidFill>
              </a:rPr>
              <a:pPr defTabSz="914400"/>
              <a:t>‹Nº›</a:t>
            </a:fld>
            <a:endParaRPr lang="es-ES">
              <a:solidFill>
                <a:srgbClr val="0047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4027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RMAL + GRÁFIC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512736"/>
            <a:ext cx="7200000" cy="540000"/>
          </a:xfrm>
        </p:spPr>
        <p:txBody>
          <a:bodyPr/>
          <a:lstStyle>
            <a:lvl1pPr algn="l"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s-ES">
              <a:solidFill>
                <a:srgbClr val="004779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>
            <a:lvl1pPr algn="ctr">
              <a:defRPr lang="es-ES" sz="1200" b="1" i="1" u="none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>
              <a:solidFill>
                <a:srgbClr val="004779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1" i="1">
                <a:solidFill>
                  <a:schemeClr val="accent1"/>
                </a:solidFill>
              </a:defRPr>
            </a:lvl1pPr>
          </a:lstStyle>
          <a:p>
            <a:pPr defTabSz="914400"/>
            <a:fld id="{7EB88A2A-0E0C-4D93-9E8E-E7F848ED52A2}" type="slidenum">
              <a:rPr lang="es-ES" smtClean="0">
                <a:solidFill>
                  <a:srgbClr val="004779"/>
                </a:solidFill>
              </a:rPr>
              <a:pPr defTabSz="914400"/>
              <a:t>‹Nº›</a:t>
            </a:fld>
            <a:endParaRPr lang="es-ES">
              <a:solidFill>
                <a:srgbClr val="004779"/>
              </a:solidFill>
            </a:endParaRPr>
          </a:p>
        </p:txBody>
      </p:sp>
      <p:sp>
        <p:nvSpPr>
          <p:cNvPr id="8" name="7 Marcador de gráfico"/>
          <p:cNvSpPr>
            <a:spLocks noGrp="1"/>
          </p:cNvSpPr>
          <p:nvPr>
            <p:ph type="chart" sz="quarter" idx="13"/>
          </p:nvPr>
        </p:nvSpPr>
        <p:spPr>
          <a:xfrm>
            <a:off x="612000" y="1268760"/>
            <a:ext cx="7920000" cy="5040312"/>
          </a:xfrm>
          <a:prstGeom prst="rect">
            <a:avLst/>
          </a:prstGeom>
        </p:spPr>
        <p:txBody>
          <a:bodyPr/>
          <a:lstStyle>
            <a:lvl1pPr>
              <a:defRPr sz="2000" b="1" i="1" u="sng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en el icono para agregar un gráfico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861276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3110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srgbClr val="004779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4779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7EB88A2A-0E0C-4D93-9E8E-E7F848ED52A2}" type="slidenum">
              <a:rPr lang="es-ES" smtClean="0">
                <a:solidFill>
                  <a:srgbClr val="FFFFFF"/>
                </a:solidFill>
              </a:rPr>
              <a:pPr defTabSz="914400"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263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BE8E-928D-5A4B-B302-628DD14D287E}" type="datetimeFigureOut">
              <a:rPr lang="es-ES" smtClean="0"/>
              <a:pPr/>
              <a:t>10/12/2019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192C4-AD54-734E-A3FE-D0B9317838B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3075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BE8E-928D-5A4B-B302-628DD14D287E}" type="datetimeFigureOut">
              <a:rPr lang="es-ES" smtClean="0"/>
              <a:pPr/>
              <a:t>10/12/2019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192C4-AD54-734E-A3FE-D0B9317838B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166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BE8E-928D-5A4B-B302-628DD14D287E}" type="datetimeFigureOut">
              <a:rPr lang="es-ES" smtClean="0"/>
              <a:pPr/>
              <a:t>10/12/2019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192C4-AD54-734E-A3FE-D0B9317838B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487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BE8E-928D-5A4B-B302-628DD14D287E}" type="datetimeFigureOut">
              <a:rPr lang="es-ES" smtClean="0"/>
              <a:pPr/>
              <a:t>10/12/2019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192C4-AD54-734E-A3FE-D0B9317838B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0826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BE8E-928D-5A4B-B302-628DD14D287E}" type="datetimeFigureOut">
              <a:rPr lang="es-ES" smtClean="0"/>
              <a:pPr/>
              <a:t>10/12/2019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192C4-AD54-734E-A3FE-D0B9317838B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33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BE8E-928D-5A4B-B302-628DD14D287E}" type="datetimeFigureOut">
              <a:rPr lang="es-ES" smtClean="0"/>
              <a:pPr/>
              <a:t>10/12/2019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192C4-AD54-734E-A3FE-D0B9317838B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4875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2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7BE8E-928D-5A4B-B302-628DD14D287E}" type="datetimeFigureOut">
              <a:rPr lang="es-ES" smtClean="0"/>
              <a:pPr/>
              <a:t>10/12/2019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192C4-AD54-734E-A3FE-D0B9317838B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8330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21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7BE8E-928D-5A4B-B302-628DD14D287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10/12/2019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192C4-AD54-734E-A3FE-D0B9317838B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454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2987824" y="2132856"/>
            <a:ext cx="3096344" cy="2232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1" u="none">
                <a:solidFill>
                  <a:schemeClr val="accent1"/>
                </a:solidFill>
              </a:defRPr>
            </a:lvl1pPr>
          </a:lstStyle>
          <a:p>
            <a:fld id="{35E7BE8E-928D-5A4B-B302-628DD14D287E}" type="datetimeFigureOut">
              <a:rPr lang="es-ES" smtClean="0">
                <a:solidFill>
                  <a:srgbClr val="004779"/>
                </a:solidFill>
              </a:rPr>
              <a:pPr/>
              <a:t>10/12/2019</a:t>
            </a:fld>
            <a:endParaRPr lang="es-ES">
              <a:solidFill>
                <a:srgbClr val="004779"/>
              </a:solidFill>
            </a:endParaRPr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>
            <a:lvl1pPr algn="ctr">
              <a:defRPr lang="es-ES" sz="1200" b="1" i="1" u="none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>
              <a:solidFill>
                <a:srgbClr val="0047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628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3600" b="1" i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2987824" y="2132856"/>
            <a:ext cx="3096344" cy="2232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1" u="none">
                <a:solidFill>
                  <a:schemeClr val="accent1"/>
                </a:solidFill>
              </a:defRPr>
            </a:lvl1pPr>
          </a:lstStyle>
          <a:p>
            <a:pPr defTabSz="914400"/>
            <a:endParaRPr lang="es-ES">
              <a:solidFill>
                <a:srgbClr val="004779"/>
              </a:solidFill>
            </a:endParaRPr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>
            <a:lvl1pPr algn="ctr">
              <a:defRPr lang="es-ES" sz="1200" b="1" i="1" u="none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914400"/>
            <a:endParaRPr>
              <a:solidFill>
                <a:srgbClr val="0047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649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i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12.png"/><Relationship Id="rId5" Type="http://schemas.openxmlformats.org/officeDocument/2006/relationships/diagramQuickStyle" Target="../diagrams/quickStyle5.xml"/><Relationship Id="rId15" Type="http://schemas.openxmlformats.org/officeDocument/2006/relationships/image" Target="../media/image16.jpeg"/><Relationship Id="rId10" Type="http://schemas.openxmlformats.org/officeDocument/2006/relationships/image" Target="../media/image11.png"/><Relationship Id="rId4" Type="http://schemas.openxmlformats.org/officeDocument/2006/relationships/diagramLayout" Target="../diagrams/layout5.xml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200" dirty="0"/>
              <a:t>Situación Actual, Perspectivas</a:t>
            </a:r>
            <a:br>
              <a:rPr lang="es-ES" sz="2200" dirty="0"/>
            </a:br>
            <a:r>
              <a:rPr lang="es-ES" sz="2200" dirty="0"/>
              <a:t>y </a:t>
            </a:r>
            <a:br>
              <a:rPr lang="es-ES" sz="2200" dirty="0"/>
            </a:br>
            <a:r>
              <a:rPr lang="es-ES" sz="2200" dirty="0"/>
              <a:t>Retos para la Industria</a:t>
            </a:r>
            <a:br>
              <a:rPr lang="es-ES" sz="2200" dirty="0"/>
            </a:br>
            <a:br>
              <a:rPr lang="es-ES" sz="1400" dirty="0"/>
            </a:br>
            <a:r>
              <a:rPr lang="es-ES" sz="1200" dirty="0"/>
              <a:t>Mauricio García de Quevedo</a:t>
            </a:r>
            <a:br>
              <a:rPr lang="es-ES" sz="1200" dirty="0"/>
            </a:br>
            <a:br>
              <a:rPr lang="es-ES" sz="1200" dirty="0"/>
            </a:br>
            <a:r>
              <a:rPr lang="es-ES" sz="1200" dirty="0"/>
              <a:t>25 de Noviembre de 2019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8752FF4-5247-424C-88C4-C562D7C03E4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611" y="1775668"/>
            <a:ext cx="1905635" cy="714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2879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br>
              <a:rPr lang="es-ES" sz="2000" b="1" dirty="0">
                <a:solidFill>
                  <a:schemeClr val="tx2"/>
                </a:solidFill>
                <a:latin typeface="Calibri"/>
                <a:cs typeface="Trebuchet MS"/>
              </a:rPr>
            </a:br>
            <a:r>
              <a:rPr lang="es-ES" b="1" dirty="0">
                <a:solidFill>
                  <a:schemeClr val="tx2"/>
                </a:solidFill>
              </a:rPr>
              <a:t>PRINCIPALES MERCADOS DE EXPORTACIÓN INDUSTRIA DE ALIMENTACIÓN Y BEBIDAS ESPAÑA</a:t>
            </a:r>
            <a:br>
              <a:rPr lang="es-ES" sz="2000" b="1" dirty="0">
                <a:solidFill>
                  <a:schemeClr val="tx2"/>
                </a:solidFill>
                <a:latin typeface="Calibri"/>
                <a:cs typeface="Trebuchet MS"/>
              </a:rPr>
            </a:br>
            <a:endParaRPr lang="es-ES" sz="2000" dirty="0">
              <a:solidFill>
                <a:schemeClr val="tx2"/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650315"/>
              </p:ext>
            </p:extLst>
          </p:nvPr>
        </p:nvGraphicFramePr>
        <p:xfrm>
          <a:off x="895672" y="1165426"/>
          <a:ext cx="7221787" cy="5693878"/>
        </p:xfrm>
        <a:graphic>
          <a:graphicData uri="http://schemas.openxmlformats.org/drawingml/2006/table">
            <a:tbl>
              <a:tblPr/>
              <a:tblGrid>
                <a:gridCol w="25334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13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13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13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13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13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2624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Top 30 Mercados (valor - millones €)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4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2017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4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2018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4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% 2018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4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2017-18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4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2013-18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4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2008-18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4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66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FR -- Francia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5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4.749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5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4.783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5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15,7%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5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0,7%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5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2,9%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5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3,8%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5E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66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IT -- Italia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5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4.052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5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3.642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5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12,0%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5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E2001A"/>
                          </a:solidFill>
                          <a:effectLst/>
                          <a:latin typeface="Calibri"/>
                        </a:rPr>
                        <a:t>-10,1%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5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6,0%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5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3,9%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5E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66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PT -- Portugal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5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3.386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5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3.413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5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11,2%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5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0,8%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5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2,2%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5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3,3%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5E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166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GB -- Reino Unido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5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1.974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5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2.037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5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6,7%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5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3,2%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5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5,4%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5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6,1%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5E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166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DE -- Alemania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5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1.813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5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1.857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5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6,1%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5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2,4%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5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1,9%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5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3,6%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5E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166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US -- Estados Unidos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1.721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1.728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5,7%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0,4%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11,2%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8,9%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166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CN -- China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1.216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1.067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3,5%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E2001A"/>
                          </a:solidFill>
                          <a:effectLst/>
                          <a:latin typeface="Calibri"/>
                        </a:rPr>
                        <a:t>-12,3%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18,5%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25,2%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166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NL -- Países Bajos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5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914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5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905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5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3,0%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5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E2001A"/>
                          </a:solidFill>
                          <a:effectLst/>
                          <a:latin typeface="Calibri"/>
                        </a:rPr>
                        <a:t>-1,0%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5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6,8%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5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6,9%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5E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166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JP -- Japón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835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848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2,8%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1,6%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13,2%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12,6%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166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BE -- Bélgica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5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669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5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654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5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2,1%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5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E2001A"/>
                          </a:solidFill>
                          <a:effectLst/>
                          <a:latin typeface="Calibri"/>
                        </a:rPr>
                        <a:t>-2,2%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5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4,2%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5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5,7%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5E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166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PL -- Polonia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5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423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5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470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5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1,5%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5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11,2%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5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12,7%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5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12,4%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5E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166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KR -- Corea del Sur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355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457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1,5%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28,7%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28,1%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18,8%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166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MX -- México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368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353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1,2%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E2001A"/>
                          </a:solidFill>
                          <a:effectLst/>
                          <a:latin typeface="Calibri"/>
                        </a:rPr>
                        <a:t>-4,2%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9,4%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7,5%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166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CH -- Suiza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320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310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1,0%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E2001A"/>
                          </a:solidFill>
                          <a:effectLst/>
                          <a:latin typeface="Calibri"/>
                        </a:rPr>
                        <a:t>-3,2%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2,0%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4,0%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166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GR -- Grecia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5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275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5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282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5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0,9%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5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2,7%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5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3,6%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5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1,5%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5E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166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MA -- Marruecos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293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275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0,9%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E2001A"/>
                          </a:solidFill>
                          <a:effectLst/>
                          <a:latin typeface="Calibri"/>
                        </a:rPr>
                        <a:t>-6,2%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24,5%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12,4%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166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SE -- Suecia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5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254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5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270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5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0,9%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5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6,5%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5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7,6%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5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7,6%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5E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166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PH -- Filipinas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202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270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0,9%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33,4%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12,9%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21,0%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166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CZ -- República Checa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5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251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5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261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5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0,9%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5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4,1%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5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10,7%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5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10,1%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5E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166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DZ -- Argelia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239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260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0,9%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8,9%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E2001A"/>
                          </a:solidFill>
                          <a:effectLst/>
                          <a:latin typeface="Calibri"/>
                        </a:rPr>
                        <a:t>-0,5%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8,6%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166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DK -- Dinamarca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5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235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5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252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5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0,8%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5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7,3%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5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4,6%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5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3,7%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5E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166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CA -- Canadá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231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248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0,8%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7,2%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12,7%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9,8%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166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SA -- Arabia Saudita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244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244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0,8%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E2001A"/>
                          </a:solidFill>
                          <a:effectLst/>
                          <a:latin typeface="Calibri"/>
                        </a:rPr>
                        <a:t>-0,2%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4,3%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9,6%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166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RO -- Rumanía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5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198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5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231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5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0,8%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5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16,5%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5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23,4%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5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10,2%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5E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166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RU -- Rusia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222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208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0,7%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E2001A"/>
                          </a:solidFill>
                          <a:effectLst/>
                          <a:latin typeface="Calibri"/>
                        </a:rPr>
                        <a:t>-6,4%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E2001A"/>
                          </a:solidFill>
                          <a:effectLst/>
                          <a:latin typeface="Calibri"/>
                        </a:rPr>
                        <a:t>-9,5%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E2001A"/>
                          </a:solidFill>
                          <a:effectLst/>
                          <a:latin typeface="Calibri"/>
                        </a:rPr>
                        <a:t>-6,1%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7166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AU -- Australia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175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196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0,6%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11,9%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8,3%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9,2%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7166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AD -- Andorra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5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183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5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185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5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0,6%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5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1,2%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5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3,9%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5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2,4%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5E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7166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HK -- China-Hong Kong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236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167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0,5%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E2001A"/>
                          </a:solidFill>
                          <a:effectLst/>
                          <a:latin typeface="Calibri"/>
                        </a:rPr>
                        <a:t>-29,1%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E2001A"/>
                          </a:solidFill>
                          <a:effectLst/>
                          <a:latin typeface="Calibri"/>
                        </a:rPr>
                        <a:t>-0,2%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2,7%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7166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BR -- Brasil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143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145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0,5%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1,4%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1,0%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8,0%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7166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HU -- Hungría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5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132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5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142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5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0,5%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5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7,3%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5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15,8%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5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9,0%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5E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22624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Total Exportaciones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4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30.584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4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30.470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4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4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E2001A"/>
                          </a:solidFill>
                          <a:effectLst/>
                          <a:latin typeface="Calibri"/>
                        </a:rPr>
                        <a:t>-0,4%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4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5,6%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4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5,8%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4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987D13D0-9989-4329-827C-8ECABD97261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459" y="1165427"/>
            <a:ext cx="1026541" cy="347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9373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1 Título"/>
          <p:cNvSpPr>
            <a:spLocks noGrp="1"/>
          </p:cNvSpPr>
          <p:nvPr>
            <p:ph type="ctrTitle"/>
          </p:nvPr>
        </p:nvSpPr>
        <p:spPr>
          <a:xfrm>
            <a:off x="683568" y="378423"/>
            <a:ext cx="7200800" cy="1015663"/>
          </a:xfrm>
          <a:noFill/>
        </p:spPr>
        <p:txBody>
          <a:bodyPr wrap="square" rtlCol="0" anchor="ctr">
            <a:spAutoFit/>
          </a:bodyPr>
          <a:lstStyle/>
          <a:p>
            <a:pPr algn="l" defTabSz="914400"/>
            <a:r>
              <a:rPr lang="es-ES" b="1" dirty="0">
                <a:solidFill>
                  <a:schemeClr val="tx2"/>
                </a:solidFill>
              </a:rPr>
              <a:t>PRINCIPALES PRODUCTOS EXPORTADOS INDUSTRIA DE ALIMENTACIÓN Y BEBIDAS ESPAÑA</a:t>
            </a:r>
            <a:br>
              <a:rPr lang="es-ES" sz="2000" b="1" kern="0" dirty="0">
                <a:solidFill>
                  <a:schemeClr val="tx2"/>
                </a:solidFill>
                <a:cs typeface="Trebuchet MS"/>
              </a:rPr>
            </a:br>
            <a:endParaRPr lang="es-ES" sz="2000" b="1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771464"/>
              </p:ext>
            </p:extLst>
          </p:nvPr>
        </p:nvGraphicFramePr>
        <p:xfrm>
          <a:off x="764738" y="1073427"/>
          <a:ext cx="7361349" cy="5590816"/>
        </p:xfrm>
        <a:graphic>
          <a:graphicData uri="http://schemas.openxmlformats.org/drawingml/2006/table">
            <a:tbl>
              <a:tblPr/>
              <a:tblGrid>
                <a:gridCol w="2349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5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5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5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5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53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53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7166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Top 30 Productos (valor - millones €)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4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2017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4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2018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4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% 2018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4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2017-18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4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2013-18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4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2008-18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4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66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Productos del porcino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4.716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4.528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14,9%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E2001A"/>
                          </a:solidFill>
                          <a:effectLst/>
                          <a:latin typeface="Calibri"/>
                        </a:rPr>
                        <a:t>-4,0%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7,9%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7,6%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66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Productos del pescado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3.463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3.618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11,9%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4,5%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8,1%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6,3%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66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Aceite de oliva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3.931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3.295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10,8%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E2001A"/>
                          </a:solidFill>
                          <a:effectLst/>
                          <a:latin typeface="Calibri"/>
                        </a:rPr>
                        <a:t>-16,2%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9,2%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5,5%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166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Vino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2.962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3.040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10,0%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2,6%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2,3%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4,2%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166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Conservas vegetales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1.511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2.174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7,1%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43,9%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14,3%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10,1%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166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Productos del dulce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1.361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1.306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4,3%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E2001A"/>
                          </a:solidFill>
                          <a:effectLst/>
                          <a:latin typeface="Calibri"/>
                        </a:rPr>
                        <a:t>-4,0%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3,0%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5,1%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166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Productos lácteos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1.139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1.117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3,7%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E2001A"/>
                          </a:solidFill>
                          <a:effectLst/>
                          <a:latin typeface="Calibri"/>
                        </a:rPr>
                        <a:t>-2,0%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5,9%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5,3%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166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Zumos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731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772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2,5%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5,6%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3,2%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4,6%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166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Productos del bovino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699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719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2,4%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2,8%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6,7%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4,6%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166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Aceitunas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748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718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2,4%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E2001A"/>
                          </a:solidFill>
                          <a:effectLst/>
                          <a:latin typeface="Calibri"/>
                        </a:rPr>
                        <a:t>-4,1%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2,7%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1,7%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166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Alimentación para mascotas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686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693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2,3%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1,0%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7,3%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7,2%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166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Bebidas espirituosas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683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785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2,6%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15,0%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5,5%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8,9%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166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Aceites de oleaginosas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632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646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2,1%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2,2%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E2001A"/>
                          </a:solidFill>
                          <a:effectLst/>
                          <a:latin typeface="Calibri"/>
                        </a:rPr>
                        <a:t>-3,3%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2,0%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166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Productos de café y té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612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633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2,1%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3,3%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5,4%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7,3%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166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Vegetales congelados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561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582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1,9%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3,8%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11,4%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8,0%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166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Salsas, caldos y sopas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426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418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1,4%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E2001A"/>
                          </a:solidFill>
                          <a:effectLst/>
                          <a:latin typeface="Calibri"/>
                        </a:rPr>
                        <a:t>-1,9%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1,2%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2,2%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166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Productos de volatería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362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414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1,4%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14,3%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7,5%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10,3%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166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Cereales inflados o tostados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319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330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1,1%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3,3%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6,5%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9,1%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166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Refrescos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236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281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0,9%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19,1%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4,7%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7,3%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166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Especias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276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269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0,9%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E2001A"/>
                          </a:solidFill>
                          <a:effectLst/>
                          <a:latin typeface="Calibri"/>
                        </a:rPr>
                        <a:t>-2,7%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8,2%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8,1%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166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Cerveza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200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225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0,7%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12,9%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14,5%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15,2%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166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Productos del cacao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218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203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0,7%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E2001A"/>
                          </a:solidFill>
                          <a:effectLst/>
                          <a:latin typeface="Calibri"/>
                        </a:rPr>
                        <a:t>-7,0%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5,3%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6,7%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166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Alimentación infantil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191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178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0,6%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E2001A"/>
                          </a:solidFill>
                          <a:effectLst/>
                          <a:latin typeface="Calibri"/>
                        </a:rPr>
                        <a:t>-6,8%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1,7%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3,0%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166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Piensos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147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171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0,6%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15,8%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E2001A"/>
                          </a:solidFill>
                          <a:effectLst/>
                          <a:latin typeface="Calibri"/>
                        </a:rPr>
                        <a:t>-5,7%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7,2%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166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Helados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122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145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0,5%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18,8%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2,9%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2,0%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7166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Harina de carne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124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140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0,5%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12,9%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1,9%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13,7%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7166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Miel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98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0,3%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E2001A"/>
                          </a:solidFill>
                          <a:effectLst/>
                          <a:latin typeface="Calibri"/>
                        </a:rPr>
                        <a:t>-8,5%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4,9%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7,9%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7166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Malta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86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0,3%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E2001A"/>
                          </a:solidFill>
                          <a:effectLst/>
                          <a:latin typeface="Calibri"/>
                        </a:rPr>
                        <a:t>-7,6%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4,4%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3,0%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7166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Huevos 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69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0,2%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13,2%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5,0%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E2001A"/>
                          </a:solidFill>
                          <a:effectLst/>
                          <a:latin typeface="Calibri"/>
                        </a:rPr>
                        <a:t>-7,8%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7166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Aguas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0,2%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31,8%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32,2%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13,8%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7166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Total Exportaciones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4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30.584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4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30.470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4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4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E2001A"/>
                          </a:solidFill>
                          <a:effectLst/>
                          <a:latin typeface="Calibri"/>
                        </a:rPr>
                        <a:t>-0,37%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4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5,6%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4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4779"/>
                          </a:solidFill>
                          <a:effectLst/>
                          <a:latin typeface="Calibri"/>
                        </a:rPr>
                        <a:t>5,8%</a:t>
                      </a:r>
                    </a:p>
                  </a:txBody>
                  <a:tcPr marL="5894" marR="5894" marT="70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4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2D3E569E-8FF8-4D7F-BE0B-29D8BA259D9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087" y="1073427"/>
            <a:ext cx="1017913" cy="4396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862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b="1" dirty="0">
                <a:solidFill>
                  <a:schemeClr val="tx2"/>
                </a:solidFill>
              </a:rPr>
              <a:t>ASIMETRÍAS EN LA CADENA AGROALIMENTARIA ESPAÑOLA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7EB88A2A-0E0C-4D93-9E8E-E7F848ED52A2}" type="slidenum">
              <a:rPr lang="es-ES" smtClean="0">
                <a:solidFill>
                  <a:srgbClr val="004779"/>
                </a:solidFill>
              </a:rPr>
              <a:pPr/>
              <a:t>12</a:t>
            </a:fld>
            <a:endParaRPr lang="es-ES" dirty="0">
              <a:solidFill>
                <a:srgbClr val="004779"/>
              </a:solidFill>
            </a:endParaRPr>
          </a:p>
        </p:txBody>
      </p:sp>
      <p:grpSp>
        <p:nvGrpSpPr>
          <p:cNvPr id="54" name="71 Grupo"/>
          <p:cNvGrpSpPr/>
          <p:nvPr/>
        </p:nvGrpSpPr>
        <p:grpSpPr>
          <a:xfrm>
            <a:off x="1801190" y="1252557"/>
            <a:ext cx="6687202" cy="1014464"/>
            <a:chOff x="2099445" y="4509120"/>
            <a:chExt cx="4463075" cy="863600"/>
          </a:xfrm>
        </p:grpSpPr>
        <p:sp>
          <p:nvSpPr>
            <p:cNvPr id="55" name="AutoShape 11"/>
            <p:cNvSpPr>
              <a:spLocks noChangeArrowheads="1"/>
            </p:cNvSpPr>
            <p:nvPr/>
          </p:nvSpPr>
          <p:spPr bwMode="auto">
            <a:xfrm>
              <a:off x="2099445" y="4509120"/>
              <a:ext cx="1496086" cy="863600"/>
            </a:xfrm>
            <a:prstGeom prst="chevron">
              <a:avLst>
                <a:gd name="adj" fmla="val 16698"/>
              </a:avLst>
            </a:prstGeom>
            <a:solidFill>
              <a:srgbClr val="BFC9C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54000" tIns="46800" rIns="54000" anchor="ctr" anchorCtr="1"/>
            <a:lstStyle/>
            <a:p>
              <a:pPr marL="92075" algn="ctr" defTabSz="914400">
                <a:spcBef>
                  <a:spcPct val="30000"/>
                </a:spcBef>
                <a:defRPr/>
              </a:pPr>
              <a:r>
                <a:rPr lang="es-ES" sz="2400" b="1" kern="0" dirty="0">
                  <a:solidFill>
                    <a:sysClr val="windowText" lastClr="000000"/>
                  </a:solidFill>
                </a:rPr>
                <a:t>Agricultura</a:t>
              </a:r>
            </a:p>
          </p:txBody>
        </p:sp>
        <p:sp>
          <p:nvSpPr>
            <p:cNvPr id="56" name="AutoShape 12"/>
            <p:cNvSpPr>
              <a:spLocks noChangeArrowheads="1"/>
            </p:cNvSpPr>
            <p:nvPr/>
          </p:nvSpPr>
          <p:spPr bwMode="auto">
            <a:xfrm>
              <a:off x="3582939" y="4509120"/>
              <a:ext cx="1496086" cy="863600"/>
            </a:xfrm>
            <a:prstGeom prst="chevron">
              <a:avLst>
                <a:gd name="adj" fmla="val 16698"/>
              </a:avLst>
            </a:prstGeom>
            <a:solidFill>
              <a:srgbClr val="9FAAA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54000" tIns="46800" rIns="54000" anchor="ctr" anchorCtr="1"/>
            <a:lstStyle/>
            <a:p>
              <a:pPr marL="92075" algn="ctr" defTabSz="914400">
                <a:spcBef>
                  <a:spcPct val="30000"/>
                </a:spcBef>
                <a:defRPr/>
              </a:pPr>
              <a:r>
                <a:rPr lang="es-ES" sz="2000" b="1" i="1" kern="0" dirty="0">
                  <a:solidFill>
                    <a:srgbClr val="004779"/>
                  </a:solidFill>
                </a:rPr>
                <a:t>Industria Alimentación y Bebidas</a:t>
              </a:r>
            </a:p>
          </p:txBody>
        </p:sp>
        <p:sp>
          <p:nvSpPr>
            <p:cNvPr id="57" name="AutoShape 13"/>
            <p:cNvSpPr>
              <a:spLocks noChangeArrowheads="1"/>
            </p:cNvSpPr>
            <p:nvPr/>
          </p:nvSpPr>
          <p:spPr bwMode="auto">
            <a:xfrm>
              <a:off x="5066434" y="4509120"/>
              <a:ext cx="1496086" cy="863600"/>
            </a:xfrm>
            <a:prstGeom prst="chevron">
              <a:avLst>
                <a:gd name="adj" fmla="val 16698"/>
              </a:avLst>
            </a:prstGeom>
            <a:solidFill>
              <a:srgbClr val="718188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54000" tIns="46800" rIns="54000" anchor="ctr" anchorCtr="1"/>
            <a:lstStyle/>
            <a:p>
              <a:pPr marL="92075" algn="ctr" defTabSz="914400">
                <a:spcBef>
                  <a:spcPct val="30000"/>
                </a:spcBef>
                <a:defRPr/>
              </a:pPr>
              <a:r>
                <a:rPr lang="es-ES" sz="2400" b="1" kern="0" dirty="0">
                  <a:solidFill>
                    <a:sysClr val="window" lastClr="FFFFFF"/>
                  </a:solidFill>
                </a:rPr>
                <a:t>Distribución</a:t>
              </a:r>
            </a:p>
          </p:txBody>
        </p:sp>
      </p:grpSp>
      <p:sp>
        <p:nvSpPr>
          <p:cNvPr id="58" name="Rectangle 5"/>
          <p:cNvSpPr>
            <a:spLocks noChangeArrowheads="1"/>
          </p:cNvSpPr>
          <p:nvPr/>
        </p:nvSpPr>
        <p:spPr bwMode="auto">
          <a:xfrm>
            <a:off x="1739809" y="2852939"/>
            <a:ext cx="2376000" cy="25134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46800" tIns="39600" rIns="46800" bIns="39600"/>
          <a:lstStyle/>
          <a:p>
            <a:pPr marL="119063" indent="-119063" algn="ctr" defTabSz="914400">
              <a:lnSpc>
                <a:spcPct val="300000"/>
              </a:lnSpc>
              <a:spcBef>
                <a:spcPts val="300"/>
              </a:spcBef>
              <a:defRPr/>
            </a:pPr>
            <a:r>
              <a:rPr lang="es-ES" sz="1600" dirty="0">
                <a:solidFill>
                  <a:prstClr val="black"/>
                </a:solidFill>
              </a:rPr>
              <a:t>1.000.000 explotaciones</a:t>
            </a:r>
          </a:p>
          <a:p>
            <a:pPr marL="119063" indent="-119063" algn="ctr" defTabSz="914400">
              <a:lnSpc>
                <a:spcPct val="300000"/>
              </a:lnSpc>
              <a:spcBef>
                <a:spcPts val="300"/>
              </a:spcBef>
              <a:defRPr/>
            </a:pPr>
            <a:r>
              <a:rPr lang="es-ES" sz="1600" dirty="0">
                <a:solidFill>
                  <a:prstClr val="black"/>
                </a:solidFill>
              </a:rPr>
              <a:t>1.000.000 </a:t>
            </a:r>
          </a:p>
          <a:p>
            <a:pPr marL="119063" indent="-119063" algn="ctr" defTabSz="914400">
              <a:lnSpc>
                <a:spcPct val="300000"/>
              </a:lnSpc>
              <a:spcBef>
                <a:spcPts val="300"/>
              </a:spcBef>
              <a:defRPr/>
            </a:pPr>
            <a:r>
              <a:rPr lang="es-ES" sz="1600" dirty="0">
                <a:solidFill>
                  <a:prstClr val="black"/>
                </a:solidFill>
              </a:rPr>
              <a:t>43.000 Millones €</a:t>
            </a:r>
          </a:p>
        </p:txBody>
      </p:sp>
      <p:sp>
        <p:nvSpPr>
          <p:cNvPr id="59" name="Line 13"/>
          <p:cNvSpPr>
            <a:spLocks noChangeShapeType="1"/>
          </p:cNvSpPr>
          <p:nvPr/>
        </p:nvSpPr>
        <p:spPr bwMode="gray">
          <a:xfrm flipH="1">
            <a:off x="4133342" y="2565224"/>
            <a:ext cx="6611" cy="2880000"/>
          </a:xfrm>
          <a:prstGeom prst="line">
            <a:avLst/>
          </a:prstGeom>
          <a:noFill/>
          <a:ln w="6350">
            <a:solidFill>
              <a:srgbClr val="0A4F79"/>
            </a:solidFill>
            <a:prstDash val="dash"/>
            <a:round/>
            <a:headEnd/>
            <a:tailEnd/>
          </a:ln>
        </p:spPr>
        <p:txBody>
          <a:bodyPr/>
          <a:lstStyle/>
          <a:p>
            <a:pPr algn="ctr" defTabSz="914400" eaLnBrk="0" hangingPunct="0">
              <a:defRPr/>
            </a:pPr>
            <a:endParaRPr lang="es-ES" sz="2400" kern="0" dirty="0">
              <a:solidFill>
                <a:srgbClr val="0000A0"/>
              </a:solidFill>
            </a:endParaRPr>
          </a:p>
        </p:txBody>
      </p:sp>
      <p:sp>
        <p:nvSpPr>
          <p:cNvPr id="60" name="Rectangle 5"/>
          <p:cNvSpPr>
            <a:spLocks noChangeArrowheads="1"/>
          </p:cNvSpPr>
          <p:nvPr/>
        </p:nvSpPr>
        <p:spPr bwMode="auto">
          <a:xfrm>
            <a:off x="4212200" y="2852939"/>
            <a:ext cx="2160000" cy="25134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46800" tIns="39600" rIns="46800" bIns="39600"/>
          <a:lstStyle/>
          <a:p>
            <a:pPr marL="119063" indent="-119063" algn="ctr" defTabSz="914400">
              <a:lnSpc>
                <a:spcPct val="300000"/>
              </a:lnSpc>
              <a:spcBef>
                <a:spcPts val="300"/>
              </a:spcBef>
              <a:defRPr/>
            </a:pPr>
            <a:r>
              <a:rPr lang="es-ES" sz="1600" b="1" i="1" dirty="0">
                <a:solidFill>
                  <a:srgbClr val="004779"/>
                </a:solidFill>
              </a:rPr>
              <a:t>31.342 empresas</a:t>
            </a:r>
          </a:p>
          <a:p>
            <a:pPr marL="119063" indent="-119063" algn="ctr" defTabSz="914400">
              <a:lnSpc>
                <a:spcPct val="300000"/>
              </a:lnSpc>
              <a:spcBef>
                <a:spcPts val="300"/>
              </a:spcBef>
              <a:defRPr/>
            </a:pPr>
            <a:r>
              <a:rPr lang="es-ES" sz="1600" b="1" i="1" dirty="0">
                <a:solidFill>
                  <a:srgbClr val="004779"/>
                </a:solidFill>
              </a:rPr>
              <a:t>426.300</a:t>
            </a:r>
          </a:p>
          <a:p>
            <a:pPr marL="119063" indent="-119063" algn="ctr" defTabSz="914400">
              <a:lnSpc>
                <a:spcPct val="300000"/>
              </a:lnSpc>
              <a:spcBef>
                <a:spcPts val="300"/>
              </a:spcBef>
              <a:defRPr/>
            </a:pPr>
            <a:r>
              <a:rPr lang="es-ES" sz="1600" b="1" i="1" dirty="0">
                <a:solidFill>
                  <a:srgbClr val="004779"/>
                </a:solidFill>
              </a:rPr>
              <a:t>116.890 Millones €</a:t>
            </a:r>
          </a:p>
        </p:txBody>
      </p:sp>
      <p:sp>
        <p:nvSpPr>
          <p:cNvPr id="61" name="Line 13"/>
          <p:cNvSpPr>
            <a:spLocks noChangeShapeType="1"/>
          </p:cNvSpPr>
          <p:nvPr/>
        </p:nvSpPr>
        <p:spPr bwMode="gray">
          <a:xfrm flipH="1">
            <a:off x="6372206" y="2565224"/>
            <a:ext cx="6611" cy="2880000"/>
          </a:xfrm>
          <a:prstGeom prst="line">
            <a:avLst/>
          </a:prstGeom>
          <a:noFill/>
          <a:ln w="6350">
            <a:solidFill>
              <a:srgbClr val="0A4F79"/>
            </a:solidFill>
            <a:prstDash val="dash"/>
            <a:round/>
            <a:headEnd/>
            <a:tailEnd/>
          </a:ln>
        </p:spPr>
        <p:txBody>
          <a:bodyPr/>
          <a:lstStyle/>
          <a:p>
            <a:pPr algn="ctr" defTabSz="914400" eaLnBrk="0" hangingPunct="0">
              <a:defRPr/>
            </a:pPr>
            <a:endParaRPr lang="es-ES" sz="2400" kern="0">
              <a:solidFill>
                <a:srgbClr val="0000A0"/>
              </a:solidFill>
            </a:endParaRPr>
          </a:p>
        </p:txBody>
      </p:sp>
      <p:sp>
        <p:nvSpPr>
          <p:cNvPr id="62" name="Rectangle 5"/>
          <p:cNvSpPr>
            <a:spLocks noChangeArrowheads="1"/>
          </p:cNvSpPr>
          <p:nvPr/>
        </p:nvSpPr>
        <p:spPr bwMode="auto">
          <a:xfrm>
            <a:off x="6372205" y="2852939"/>
            <a:ext cx="2383979" cy="25134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46800" tIns="39600" rIns="46800" bIns="39600"/>
          <a:lstStyle/>
          <a:p>
            <a:pPr algn="ctr" defTabSz="914400">
              <a:lnSpc>
                <a:spcPct val="300000"/>
              </a:lnSpc>
              <a:spcBef>
                <a:spcPts val="300"/>
              </a:spcBef>
              <a:defRPr/>
            </a:pPr>
            <a:r>
              <a:rPr lang="es-ES" sz="1600" dirty="0">
                <a:solidFill>
                  <a:prstClr val="black"/>
                </a:solidFill>
              </a:rPr>
              <a:t>200 empresas</a:t>
            </a:r>
          </a:p>
          <a:p>
            <a:pPr algn="ctr" defTabSz="914400">
              <a:lnSpc>
                <a:spcPct val="300000"/>
              </a:lnSpc>
              <a:spcBef>
                <a:spcPts val="300"/>
              </a:spcBef>
              <a:defRPr/>
            </a:pPr>
            <a:r>
              <a:rPr lang="es-ES" sz="1600" dirty="0">
                <a:solidFill>
                  <a:prstClr val="black"/>
                </a:solidFill>
              </a:rPr>
              <a:t>340.000</a:t>
            </a:r>
          </a:p>
          <a:p>
            <a:pPr algn="ctr" defTabSz="914400">
              <a:lnSpc>
                <a:spcPct val="300000"/>
              </a:lnSpc>
              <a:spcBef>
                <a:spcPts val="300"/>
              </a:spcBef>
              <a:defRPr/>
            </a:pPr>
            <a:r>
              <a:rPr lang="es-ES" sz="1600" dirty="0">
                <a:solidFill>
                  <a:prstClr val="black"/>
                </a:solidFill>
              </a:rPr>
              <a:t>105.000 Millones €</a:t>
            </a:r>
          </a:p>
        </p:txBody>
      </p:sp>
      <p:sp>
        <p:nvSpPr>
          <p:cNvPr id="63" name="Rectangle 5"/>
          <p:cNvSpPr>
            <a:spLocks noChangeArrowheads="1"/>
          </p:cNvSpPr>
          <p:nvPr/>
        </p:nvSpPr>
        <p:spPr bwMode="auto">
          <a:xfrm>
            <a:off x="105119" y="2852938"/>
            <a:ext cx="1593176" cy="25134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46800" tIns="39600" rIns="46800" bIns="39600"/>
          <a:lstStyle/>
          <a:p>
            <a:pPr defTabSz="914400">
              <a:lnSpc>
                <a:spcPct val="300000"/>
              </a:lnSpc>
              <a:spcBef>
                <a:spcPts val="300"/>
              </a:spcBef>
              <a:defRPr/>
            </a:pPr>
            <a:r>
              <a:rPr lang="es-ES" sz="1600" b="1" dirty="0">
                <a:solidFill>
                  <a:srgbClr val="0A4F79"/>
                </a:solidFill>
              </a:rPr>
              <a:t>Tamaño sector</a:t>
            </a:r>
          </a:p>
          <a:p>
            <a:pPr marL="119063" indent="-119063" defTabSz="914400">
              <a:lnSpc>
                <a:spcPct val="300000"/>
              </a:lnSpc>
              <a:spcBef>
                <a:spcPts val="300"/>
              </a:spcBef>
              <a:defRPr/>
            </a:pPr>
            <a:r>
              <a:rPr lang="es-ES" sz="1600" b="1" dirty="0">
                <a:solidFill>
                  <a:srgbClr val="0A4F79"/>
                </a:solidFill>
              </a:rPr>
              <a:t>Empleos</a:t>
            </a:r>
          </a:p>
          <a:p>
            <a:pPr marL="119063" indent="-119063" defTabSz="914400">
              <a:lnSpc>
                <a:spcPct val="300000"/>
              </a:lnSpc>
              <a:spcBef>
                <a:spcPts val="300"/>
              </a:spcBef>
              <a:defRPr/>
            </a:pPr>
            <a:r>
              <a:rPr lang="es-ES" sz="1600" b="1" dirty="0">
                <a:solidFill>
                  <a:srgbClr val="0A4F79"/>
                </a:solidFill>
              </a:rPr>
              <a:t>Facturación</a:t>
            </a:r>
          </a:p>
        </p:txBody>
      </p:sp>
      <p:sp>
        <p:nvSpPr>
          <p:cNvPr id="64" name="Line 13"/>
          <p:cNvSpPr>
            <a:spLocks noChangeShapeType="1"/>
          </p:cNvSpPr>
          <p:nvPr/>
        </p:nvSpPr>
        <p:spPr bwMode="gray">
          <a:xfrm flipH="1">
            <a:off x="1691684" y="2565224"/>
            <a:ext cx="6611" cy="2880000"/>
          </a:xfrm>
          <a:prstGeom prst="line">
            <a:avLst/>
          </a:prstGeom>
          <a:noFill/>
          <a:ln w="6350">
            <a:solidFill>
              <a:srgbClr val="0A4F79"/>
            </a:solidFill>
            <a:prstDash val="dash"/>
            <a:round/>
            <a:headEnd/>
            <a:tailEnd/>
          </a:ln>
        </p:spPr>
        <p:txBody>
          <a:bodyPr/>
          <a:lstStyle/>
          <a:p>
            <a:pPr algn="ctr" defTabSz="914400" eaLnBrk="0" hangingPunct="0">
              <a:defRPr/>
            </a:pPr>
            <a:endParaRPr lang="es-ES" sz="2000" kern="0">
              <a:solidFill>
                <a:srgbClr val="0000A0"/>
              </a:solidFill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70454A66-0718-4E1C-A6B6-5BBDE55A57E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657" y="5605443"/>
            <a:ext cx="1565528" cy="5297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0631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683568" y="402047"/>
            <a:ext cx="7200800" cy="540000"/>
          </a:xfrm>
        </p:spPr>
        <p:txBody>
          <a:bodyPr/>
          <a:lstStyle/>
          <a:p>
            <a:r>
              <a:rPr lang="es-ES" b="1" dirty="0">
                <a:solidFill>
                  <a:schemeClr val="tx2"/>
                </a:solidFill>
              </a:rPr>
              <a:t>LA CADENA AGROALIMENTARIA ESPAÑOLA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8A2A-0E0C-4D93-9E8E-E7F848ED52A2}" type="slidenum">
              <a:rPr lang="es-ES" smtClean="0">
                <a:solidFill>
                  <a:srgbClr val="004779"/>
                </a:solidFill>
              </a:rPr>
              <a:pPr/>
              <a:t>13</a:t>
            </a:fld>
            <a:endParaRPr lang="es-ES">
              <a:solidFill>
                <a:srgbClr val="004779"/>
              </a:solidFill>
            </a:endParaRPr>
          </a:p>
        </p:txBody>
      </p:sp>
      <p:sp>
        <p:nvSpPr>
          <p:cNvPr id="2" name="1 Marcador de texto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827837047"/>
              </p:ext>
            </p:extLst>
          </p:nvPr>
        </p:nvGraphicFramePr>
        <p:xfrm>
          <a:off x="620620" y="672047"/>
          <a:ext cx="7920000" cy="18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7 Elipse"/>
          <p:cNvSpPr/>
          <p:nvPr/>
        </p:nvSpPr>
        <p:spPr>
          <a:xfrm>
            <a:off x="2484008" y="1148881"/>
            <a:ext cx="2160000" cy="1080000"/>
          </a:xfrm>
          <a:prstGeom prst="ellipse">
            <a:avLst/>
          </a:prstGeom>
          <a:noFill/>
          <a:ln>
            <a:solidFill>
              <a:srgbClr val="E2001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s-ES" dirty="0">
              <a:solidFill>
                <a:prstClr val="white"/>
              </a:solidFill>
            </a:endParaRPr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2640402400"/>
              </p:ext>
            </p:extLst>
          </p:nvPr>
        </p:nvGraphicFramePr>
        <p:xfrm>
          <a:off x="620620" y="2487346"/>
          <a:ext cx="7972163" cy="3348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F83B62F7-155D-4975-B6BC-2A6E423A7DEA}"/>
              </a:ext>
            </a:extLst>
          </p:cNvPr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472" y="5750756"/>
            <a:ext cx="1565528" cy="5297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324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675234" y="522025"/>
            <a:ext cx="7200800" cy="540000"/>
          </a:xfrm>
        </p:spPr>
        <p:txBody>
          <a:bodyPr/>
          <a:lstStyle/>
          <a:p>
            <a:r>
              <a:rPr lang="es-ES" b="1">
                <a:solidFill>
                  <a:schemeClr val="tx2"/>
                </a:solidFill>
              </a:rPr>
              <a:t>MARCO ESTRATÉGICO IAB: RETOS (I)</a:t>
            </a:r>
            <a:endParaRPr lang="es-ES" b="1" dirty="0">
              <a:solidFill>
                <a:schemeClr val="tx2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5125"/>
          </a:xfrm>
        </p:spPr>
        <p:txBody>
          <a:bodyPr/>
          <a:lstStyle/>
          <a:p>
            <a:fld id="{7EB88A2A-0E0C-4D93-9E8E-E7F848ED52A2}" type="slidenum">
              <a:rPr lang="es-ES" smtClean="0">
                <a:solidFill>
                  <a:srgbClr val="004779"/>
                </a:solidFill>
              </a:rPr>
              <a:pPr/>
              <a:t>14</a:t>
            </a:fld>
            <a:endParaRPr lang="es-ES" dirty="0">
              <a:solidFill>
                <a:srgbClr val="004779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530365" y="1649762"/>
            <a:ext cx="7920000" cy="4543272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rgbClr val="008A3E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just">
              <a:defRPr/>
            </a:pPr>
            <a:r>
              <a:rPr lang="es-ES" b="1" kern="0">
                <a:solidFill>
                  <a:schemeClr val="tx2"/>
                </a:solidFill>
              </a:rPr>
              <a:t>Mejora de la productividad, competitividad, sostenibilidad y eficacia; y búsqueda de la optimización de los insumos y la minimización de los residuos y emisiones.</a:t>
            </a:r>
          </a:p>
          <a:p>
            <a:pPr algn="just">
              <a:defRPr/>
            </a:pPr>
            <a:endParaRPr lang="es-ES" sz="1600" b="1" kern="0">
              <a:solidFill>
                <a:schemeClr val="tx2"/>
              </a:solidFill>
            </a:endParaRPr>
          </a:p>
          <a:p>
            <a:pPr algn="just">
              <a:defRPr/>
            </a:pPr>
            <a:r>
              <a:rPr lang="es-ES" sz="1600" kern="0">
                <a:solidFill>
                  <a:schemeClr val="tx2"/>
                </a:solidFill>
              </a:rPr>
              <a:t>Para ello: </a:t>
            </a:r>
          </a:p>
          <a:p>
            <a:pPr marL="285750" indent="-285750">
              <a:buFontTx/>
              <a:buChar char="-"/>
              <a:defRPr/>
            </a:pPr>
            <a:r>
              <a:rPr lang="es-ES" sz="1600" kern="0">
                <a:solidFill>
                  <a:schemeClr val="tx2"/>
                </a:solidFill>
              </a:rPr>
              <a:t>Análisis y evaluación del </a:t>
            </a:r>
            <a:r>
              <a:rPr lang="es-ES" sz="1600" b="1" kern="0">
                <a:solidFill>
                  <a:schemeClr val="tx2"/>
                </a:solidFill>
              </a:rPr>
              <a:t>impacto económico de las decisiones legislativas</a:t>
            </a:r>
            <a:r>
              <a:rPr lang="es-ES" sz="1600" kern="0">
                <a:solidFill>
                  <a:schemeClr val="tx2"/>
                </a:solidFill>
              </a:rPr>
              <a:t>. </a:t>
            </a:r>
          </a:p>
          <a:p>
            <a:pPr marL="285750" indent="-285750">
              <a:buFontTx/>
              <a:buChar char="-"/>
              <a:defRPr/>
            </a:pPr>
            <a:r>
              <a:rPr lang="es-ES" sz="1600" kern="0">
                <a:solidFill>
                  <a:schemeClr val="tx2"/>
                </a:solidFill>
              </a:rPr>
              <a:t>Mejora de la </a:t>
            </a:r>
            <a:r>
              <a:rPr lang="es-ES" sz="1600" b="1" kern="0">
                <a:solidFill>
                  <a:schemeClr val="tx2"/>
                </a:solidFill>
              </a:rPr>
              <a:t>posición competitiva</a:t>
            </a:r>
            <a:r>
              <a:rPr lang="es-ES" sz="1600" kern="0">
                <a:solidFill>
                  <a:schemeClr val="tx2"/>
                </a:solidFill>
              </a:rPr>
              <a:t> de la IAB potenciando aquellos factores que mejoran la productividad (flexibilidad laboral, mejor aprovechamiento de la energía, la logística y las materias primas…). </a:t>
            </a:r>
          </a:p>
          <a:p>
            <a:pPr marL="285750" indent="-285750">
              <a:buFontTx/>
              <a:buChar char="-"/>
              <a:defRPr/>
            </a:pPr>
            <a:r>
              <a:rPr lang="es-ES" sz="1600" kern="0">
                <a:solidFill>
                  <a:schemeClr val="tx2"/>
                </a:solidFill>
              </a:rPr>
              <a:t>Fomentar la </a:t>
            </a:r>
            <a:r>
              <a:rPr lang="es-ES" sz="1600" b="1" kern="0">
                <a:solidFill>
                  <a:schemeClr val="tx2"/>
                </a:solidFill>
              </a:rPr>
              <a:t>inversión público-privada en I+D+i.</a:t>
            </a:r>
          </a:p>
          <a:p>
            <a:pPr marL="285750" indent="-285750">
              <a:buFontTx/>
              <a:buChar char="-"/>
              <a:defRPr/>
            </a:pPr>
            <a:r>
              <a:rPr lang="es-ES" sz="1600" kern="0">
                <a:solidFill>
                  <a:schemeClr val="tx2"/>
                </a:solidFill>
              </a:rPr>
              <a:t>Alinear la </a:t>
            </a:r>
            <a:r>
              <a:rPr lang="es-ES" sz="1600" b="1" kern="0">
                <a:solidFill>
                  <a:schemeClr val="tx2"/>
                </a:solidFill>
              </a:rPr>
              <a:t>legislación medioambiental con las actuaciones del sector </a:t>
            </a:r>
            <a:r>
              <a:rPr lang="es-ES" sz="1600" kern="0">
                <a:solidFill>
                  <a:schemeClr val="tx2"/>
                </a:solidFill>
              </a:rPr>
              <a:t>en lo relacionado con el consumo de materias primas, agua y energía, y la reducción de emisiones, vertidos y residuos.</a:t>
            </a:r>
            <a:endParaRPr lang="es-ES" sz="1600" b="1" kern="0" dirty="0">
              <a:solidFill>
                <a:schemeClr val="tx2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461354" y="1186244"/>
            <a:ext cx="4320000" cy="720000"/>
          </a:xfrm>
          <a:prstGeom prst="roundRect">
            <a:avLst/>
          </a:prstGeom>
          <a:solidFill>
            <a:srgbClr val="008A3E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es-ES" sz="2800" b="1" kern="0">
                <a:solidFill>
                  <a:prstClr val="white"/>
                </a:solidFill>
              </a:rPr>
              <a:t>EFICIENCIA</a:t>
            </a:r>
            <a:endParaRPr lang="es-ES" sz="3600" b="1" kern="0" dirty="0">
              <a:solidFill>
                <a:prstClr val="white"/>
              </a:solidFill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31F4186F-F60B-4153-96E5-1697EB2AD60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612" y="6135189"/>
            <a:ext cx="1407388" cy="5297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9791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686560" y="510060"/>
            <a:ext cx="7200800" cy="540000"/>
          </a:xfrm>
        </p:spPr>
        <p:txBody>
          <a:bodyPr/>
          <a:lstStyle/>
          <a:p>
            <a:r>
              <a:rPr lang="es-ES" b="1" dirty="0">
                <a:solidFill>
                  <a:schemeClr val="tx2"/>
                </a:solidFill>
              </a:rPr>
              <a:t>MARCO ESTRATÉGICO IAB: RETOS (II)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8A2A-0E0C-4D93-9E8E-E7F848ED52A2}" type="slidenum">
              <a:rPr lang="es-ES" smtClean="0">
                <a:solidFill>
                  <a:srgbClr val="004779"/>
                </a:solidFill>
              </a:rPr>
              <a:pPr/>
              <a:t>15</a:t>
            </a:fld>
            <a:endParaRPr lang="es-ES">
              <a:solidFill>
                <a:srgbClr val="004779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569499" y="1635876"/>
            <a:ext cx="7920000" cy="4720477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accent1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just"/>
            <a:r>
              <a:rPr lang="es-ES" b="1" kern="0" dirty="0">
                <a:solidFill>
                  <a:schemeClr val="tx2"/>
                </a:solidFill>
              </a:rPr>
              <a:t>Potenciar la diferenciación de la IAB basándose en la seguridad y la calidad de los alimentos y bebidas. Se hará a través de la innovación accesible que aporte valor para el consumidor.</a:t>
            </a:r>
          </a:p>
          <a:p>
            <a:pPr algn="just">
              <a:defRPr/>
            </a:pPr>
            <a:endParaRPr lang="es-ES" sz="1600" b="1" kern="0" dirty="0">
              <a:solidFill>
                <a:schemeClr val="tx2"/>
              </a:solidFill>
            </a:endParaRPr>
          </a:p>
          <a:p>
            <a:pPr algn="just"/>
            <a:r>
              <a:rPr lang="es-ES" sz="1600" dirty="0">
                <a:solidFill>
                  <a:schemeClr val="tx2"/>
                </a:solidFill>
              </a:rPr>
              <a:t>Para ello: </a:t>
            </a:r>
          </a:p>
          <a:p>
            <a:pPr marL="285750" indent="-285750">
              <a:buFontTx/>
              <a:buChar char="-"/>
            </a:pPr>
            <a:r>
              <a:rPr lang="es-ES" sz="1600" dirty="0">
                <a:solidFill>
                  <a:schemeClr val="tx2"/>
                </a:solidFill>
              </a:rPr>
              <a:t>Posicionamiento de los productos españoles reforzando los conceptos de </a:t>
            </a:r>
            <a:r>
              <a:rPr lang="es-ES" sz="1600" b="1" dirty="0">
                <a:solidFill>
                  <a:schemeClr val="tx2"/>
                </a:solidFill>
              </a:rPr>
              <a:t>seguridad, calidad, nutrición y sostenibilidad</a:t>
            </a:r>
            <a:r>
              <a:rPr lang="es-ES" sz="1600" dirty="0">
                <a:solidFill>
                  <a:schemeClr val="tx2"/>
                </a:solidFill>
              </a:rPr>
              <a:t>. </a:t>
            </a:r>
          </a:p>
          <a:p>
            <a:pPr marL="285750" indent="-285750">
              <a:buFontTx/>
              <a:buChar char="-"/>
            </a:pPr>
            <a:r>
              <a:rPr lang="es-ES" sz="1600" b="1" dirty="0">
                <a:solidFill>
                  <a:schemeClr val="tx2"/>
                </a:solidFill>
              </a:rPr>
              <a:t>I+D+i orientada a las necesidades del consumidor.</a:t>
            </a:r>
          </a:p>
          <a:p>
            <a:pPr marL="285750" indent="-285750">
              <a:buFontTx/>
              <a:buChar char="-"/>
            </a:pPr>
            <a:r>
              <a:rPr lang="es-ES" sz="1600" dirty="0">
                <a:solidFill>
                  <a:schemeClr val="tx2"/>
                </a:solidFill>
              </a:rPr>
              <a:t>Potenciación de </a:t>
            </a:r>
            <a:r>
              <a:rPr lang="es-ES" sz="1600" b="1" dirty="0">
                <a:solidFill>
                  <a:schemeClr val="tx2"/>
                </a:solidFill>
              </a:rPr>
              <a:t>herramientas 3,0 y </a:t>
            </a:r>
            <a:r>
              <a:rPr lang="es-ES" sz="1600" b="1" i="1" dirty="0">
                <a:solidFill>
                  <a:schemeClr val="tx2"/>
                </a:solidFill>
              </a:rPr>
              <a:t>e-business</a:t>
            </a:r>
            <a:r>
              <a:rPr lang="es-ES" sz="1600" b="1" dirty="0">
                <a:solidFill>
                  <a:schemeClr val="tx2"/>
                </a:solidFill>
              </a:rPr>
              <a:t> </a:t>
            </a:r>
            <a:r>
              <a:rPr lang="es-ES" sz="1600" dirty="0">
                <a:solidFill>
                  <a:schemeClr val="tx2"/>
                </a:solidFill>
              </a:rPr>
              <a:t>aprovechando las oportunidades existentes en servicios y nuevos canales.</a:t>
            </a:r>
          </a:p>
          <a:p>
            <a:pPr marL="285750" indent="-285750">
              <a:buFontTx/>
              <a:buChar char="-"/>
            </a:pPr>
            <a:r>
              <a:rPr lang="es-ES" sz="1600" dirty="0">
                <a:solidFill>
                  <a:schemeClr val="tx2"/>
                </a:solidFill>
              </a:rPr>
              <a:t>Alineación del modelo con las necesidades de las empresas haciéndolo atractivo para </a:t>
            </a:r>
            <a:r>
              <a:rPr lang="es-ES" sz="1600" b="1" dirty="0">
                <a:solidFill>
                  <a:schemeClr val="tx2"/>
                </a:solidFill>
              </a:rPr>
              <a:t>la captación y retención del talento.</a:t>
            </a:r>
          </a:p>
        </p:txBody>
      </p:sp>
      <p:sp>
        <p:nvSpPr>
          <p:cNvPr id="11" name="10 Rectángulo redondeado"/>
          <p:cNvSpPr/>
          <p:nvPr/>
        </p:nvSpPr>
        <p:spPr>
          <a:xfrm>
            <a:off x="455935" y="1172282"/>
            <a:ext cx="4320000" cy="720000"/>
          </a:xfrm>
          <a:prstGeom prst="roundRect">
            <a:avLst/>
          </a:prstGeom>
          <a:solidFill>
            <a:srgbClr val="004779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es-ES" sz="2800" b="1" kern="0" dirty="0">
                <a:solidFill>
                  <a:prstClr val="white"/>
                </a:solidFill>
              </a:rPr>
              <a:t>CREACIÓN DE VALOR</a:t>
            </a:r>
            <a:endParaRPr lang="es-ES" sz="3600" b="1" kern="0" dirty="0">
              <a:solidFill>
                <a:prstClr val="white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D746E47-7FDD-42F0-99C2-506FB1F5F38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472" y="1005878"/>
            <a:ext cx="1565528" cy="5297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2248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652610" y="476178"/>
            <a:ext cx="7200800" cy="540000"/>
          </a:xfrm>
        </p:spPr>
        <p:txBody>
          <a:bodyPr/>
          <a:lstStyle/>
          <a:p>
            <a:r>
              <a:rPr lang="es-ES" b="1" dirty="0">
                <a:solidFill>
                  <a:schemeClr val="tx2"/>
                </a:solidFill>
              </a:rPr>
              <a:t>MARCO ESTRATÉGICO IAB: RETOS (III)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8A2A-0E0C-4D93-9E8E-E7F848ED52A2}" type="slidenum">
              <a:rPr lang="es-ES" smtClean="0">
                <a:solidFill>
                  <a:srgbClr val="004779"/>
                </a:solidFill>
              </a:rPr>
              <a:pPr/>
              <a:t>16</a:t>
            </a:fld>
            <a:endParaRPr lang="es-ES">
              <a:solidFill>
                <a:srgbClr val="004779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652610" y="1610503"/>
            <a:ext cx="7920000" cy="474585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just"/>
            <a:r>
              <a:rPr lang="es-ES" b="1" kern="0" dirty="0">
                <a:solidFill>
                  <a:schemeClr val="tx2"/>
                </a:solidFill>
              </a:rPr>
              <a:t>Fortalecer el posicionamiento internacional de las empresas. Mejorar la presencia española en el exterior a través de la exportación continuada, la apertura de nuevos mercados y la internacionalización de las compañías.</a:t>
            </a:r>
          </a:p>
          <a:p>
            <a:pPr algn="just"/>
            <a:r>
              <a:rPr lang="es-ES" sz="1600" dirty="0">
                <a:solidFill>
                  <a:schemeClr val="tx2"/>
                </a:solidFill>
              </a:rPr>
              <a:t>Para ello: </a:t>
            </a:r>
          </a:p>
          <a:p>
            <a:pPr marL="285750" indent="-285750">
              <a:buFontTx/>
              <a:buChar char="-"/>
            </a:pPr>
            <a:r>
              <a:rPr lang="es-ES" sz="1600" dirty="0">
                <a:solidFill>
                  <a:schemeClr val="tx2"/>
                </a:solidFill>
              </a:rPr>
              <a:t>Definición de </a:t>
            </a:r>
            <a:r>
              <a:rPr lang="es-ES" sz="1600" b="1" dirty="0">
                <a:solidFill>
                  <a:schemeClr val="tx2"/>
                </a:solidFill>
              </a:rPr>
              <a:t>mercados estratégicos </a:t>
            </a:r>
            <a:r>
              <a:rPr lang="es-ES" sz="1600" dirty="0">
                <a:solidFill>
                  <a:schemeClr val="tx2"/>
                </a:solidFill>
              </a:rPr>
              <a:t>concentrando los esfuerzos de las empresas en aquellas economías con mayor potencial. </a:t>
            </a:r>
          </a:p>
          <a:p>
            <a:pPr marL="285750" indent="-285750">
              <a:buFontTx/>
              <a:buChar char="-"/>
            </a:pPr>
            <a:r>
              <a:rPr lang="es-ES" sz="1600" b="1" dirty="0">
                <a:solidFill>
                  <a:schemeClr val="tx2"/>
                </a:solidFill>
              </a:rPr>
              <a:t>Incentivación a la exportación</a:t>
            </a:r>
            <a:r>
              <a:rPr lang="es-ES" sz="1600" dirty="0">
                <a:solidFill>
                  <a:schemeClr val="tx2"/>
                </a:solidFill>
              </a:rPr>
              <a:t> persiguiendo aumentar el volumen de ventas en las empresas que ya comercializan en el extranjero e iniciar a aquellas que todavía no tienen estrategia exterior.</a:t>
            </a:r>
          </a:p>
          <a:p>
            <a:pPr marL="285750" indent="-285750">
              <a:buFontTx/>
              <a:buChar char="-"/>
            </a:pPr>
            <a:r>
              <a:rPr lang="es-ES" sz="1600" dirty="0">
                <a:solidFill>
                  <a:schemeClr val="tx2"/>
                </a:solidFill>
              </a:rPr>
              <a:t>A través de la comunicación: </a:t>
            </a:r>
            <a:r>
              <a:rPr lang="es-ES" sz="1600" b="1" dirty="0">
                <a:solidFill>
                  <a:schemeClr val="tx2"/>
                </a:solidFill>
              </a:rPr>
              <a:t>maximizar el impacto del turismo y el recuerdo de la «Experiencia España»</a:t>
            </a:r>
            <a:r>
              <a:rPr lang="es-ES" sz="1600" dirty="0">
                <a:solidFill>
                  <a:schemeClr val="tx2"/>
                </a:solidFill>
              </a:rPr>
              <a:t>, aumentando el grado de reconocimiento.</a:t>
            </a:r>
          </a:p>
          <a:p>
            <a:pPr marL="285750" indent="-285750">
              <a:buFontTx/>
              <a:buChar char="-"/>
            </a:pPr>
            <a:r>
              <a:rPr lang="es-ES" sz="1600" dirty="0">
                <a:solidFill>
                  <a:schemeClr val="tx2"/>
                </a:solidFill>
              </a:rPr>
              <a:t>Potenciación del </a:t>
            </a:r>
            <a:r>
              <a:rPr lang="es-ES" sz="1600" b="1" dirty="0">
                <a:solidFill>
                  <a:schemeClr val="tx2"/>
                </a:solidFill>
              </a:rPr>
              <a:t>canal de comercialización.</a:t>
            </a:r>
          </a:p>
          <a:p>
            <a:pPr marL="285750" indent="-285750">
              <a:buFontTx/>
              <a:buChar char="-"/>
            </a:pPr>
            <a:r>
              <a:rPr lang="es-ES" sz="1600" dirty="0">
                <a:solidFill>
                  <a:schemeClr val="tx2"/>
                </a:solidFill>
              </a:rPr>
              <a:t>Implantación internacional a través del impulso a la </a:t>
            </a:r>
            <a:r>
              <a:rPr lang="es-ES" sz="1600" b="1" dirty="0" err="1">
                <a:solidFill>
                  <a:schemeClr val="tx2"/>
                </a:solidFill>
              </a:rPr>
              <a:t>multilocalización</a:t>
            </a:r>
            <a:r>
              <a:rPr lang="es-ES" sz="1600" b="1" dirty="0">
                <a:solidFill>
                  <a:schemeClr val="tx2"/>
                </a:solidFill>
              </a:rPr>
              <a:t> de las empresas</a:t>
            </a:r>
            <a:r>
              <a:rPr lang="es-ES" sz="1600" dirty="0">
                <a:solidFill>
                  <a:schemeClr val="tx2"/>
                </a:solidFill>
              </a:rPr>
              <a:t>, para lo que se necesita el apoyo de la financiación, formación y bonificaciones fiscales).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333220" y="1016178"/>
            <a:ext cx="4320000" cy="720000"/>
          </a:xfrm>
          <a:prstGeom prst="roundRect">
            <a:avLst/>
          </a:prstGeom>
          <a:solidFill>
            <a:srgbClr val="FF00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es-ES" sz="2800" b="1" kern="0" dirty="0">
                <a:solidFill>
                  <a:prstClr val="white"/>
                </a:solidFill>
              </a:rPr>
              <a:t>INTERNACIONALIZACIÓN</a:t>
            </a:r>
            <a:endParaRPr lang="es-ES" sz="3600" b="1" kern="0" dirty="0">
              <a:solidFill>
                <a:prstClr val="white"/>
              </a:solidFill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F224EAB-93AF-4FE9-86AE-327769E56CB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472" y="1016178"/>
            <a:ext cx="1565528" cy="5297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85846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684273" y="549971"/>
            <a:ext cx="7200800" cy="540000"/>
          </a:xfrm>
        </p:spPr>
        <p:txBody>
          <a:bodyPr/>
          <a:lstStyle/>
          <a:p>
            <a:r>
              <a:rPr lang="es-ES" b="1" dirty="0">
                <a:solidFill>
                  <a:schemeClr val="tx2"/>
                </a:solidFill>
              </a:rPr>
              <a:t>MARCO ESTRATÉGICO IAB: RETOS (IV)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8A2A-0E0C-4D93-9E8E-E7F848ED52A2}" type="slidenum">
              <a:rPr lang="es-ES" smtClean="0">
                <a:solidFill>
                  <a:srgbClr val="004779"/>
                </a:solidFill>
              </a:rPr>
              <a:pPr/>
              <a:t>17</a:t>
            </a:fld>
            <a:endParaRPr lang="es-ES">
              <a:solidFill>
                <a:srgbClr val="004779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612940" y="1876171"/>
            <a:ext cx="7920000" cy="4461163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rgbClr val="FFFF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just"/>
            <a:r>
              <a:rPr lang="es-ES" b="1" kern="0" dirty="0">
                <a:solidFill>
                  <a:schemeClr val="tx2"/>
                </a:solidFill>
              </a:rPr>
              <a:t>Alcanzar una masa crítica suficiente de compañías que contribuya a que el sector alcance una mejor posición competitiva. Incentivar la colaboración y el asociacionismo, fomentando el establecimiento de empresas más robustas y competitivas que puedan afrontar mejor los mercados globales. </a:t>
            </a:r>
          </a:p>
          <a:p>
            <a:pPr algn="just">
              <a:defRPr/>
            </a:pPr>
            <a:endParaRPr lang="es-ES" sz="1600" b="1" kern="0" dirty="0">
              <a:solidFill>
                <a:schemeClr val="tx2"/>
              </a:solidFill>
            </a:endParaRPr>
          </a:p>
          <a:p>
            <a:pPr algn="just"/>
            <a:r>
              <a:rPr lang="es-ES" sz="1600" dirty="0">
                <a:solidFill>
                  <a:schemeClr val="tx2"/>
                </a:solidFill>
              </a:rPr>
              <a:t>Para ello: </a:t>
            </a:r>
          </a:p>
          <a:p>
            <a:pPr marL="285750" indent="-285750">
              <a:buFontTx/>
              <a:buChar char="-"/>
            </a:pPr>
            <a:r>
              <a:rPr lang="es-ES" sz="1600" dirty="0">
                <a:solidFill>
                  <a:schemeClr val="tx2"/>
                </a:solidFill>
              </a:rPr>
              <a:t>Establecimiento de </a:t>
            </a:r>
            <a:r>
              <a:rPr lang="es-ES" sz="1600" b="1" dirty="0">
                <a:solidFill>
                  <a:schemeClr val="tx2"/>
                </a:solidFill>
              </a:rPr>
              <a:t>objetivos conjuntos</a:t>
            </a:r>
            <a:r>
              <a:rPr lang="es-ES" sz="1600" dirty="0">
                <a:solidFill>
                  <a:schemeClr val="tx2"/>
                </a:solidFill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s-ES" sz="1600" b="1" dirty="0">
                <a:solidFill>
                  <a:schemeClr val="tx2"/>
                </a:solidFill>
              </a:rPr>
              <a:t>Creación de alianzas estratégicas </a:t>
            </a:r>
            <a:r>
              <a:rPr lang="es-ES" sz="1600" dirty="0">
                <a:solidFill>
                  <a:schemeClr val="tx2"/>
                </a:solidFill>
              </a:rPr>
              <a:t>para el fomento de proyectos y soluciones conjuntas que generen sinergias y favorezcan la eficiencia. </a:t>
            </a:r>
          </a:p>
          <a:p>
            <a:pPr marL="285750" indent="-285750">
              <a:buFontTx/>
              <a:buChar char="-"/>
            </a:pPr>
            <a:r>
              <a:rPr lang="es-ES" sz="1600" dirty="0" err="1">
                <a:solidFill>
                  <a:schemeClr val="tx2"/>
                </a:solidFill>
              </a:rPr>
              <a:t>Clusterización</a:t>
            </a:r>
            <a:r>
              <a:rPr lang="es-ES" sz="1600" dirty="0">
                <a:solidFill>
                  <a:schemeClr val="tx2"/>
                </a:solidFill>
              </a:rPr>
              <a:t>, apoyo a fusiones y adquisiciones, tratamiento fiscal favorable a las integraciones, etc.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347831" y="1346633"/>
            <a:ext cx="4320000" cy="720000"/>
          </a:xfrm>
          <a:prstGeom prst="roundRect">
            <a:avLst/>
          </a:prstGeom>
          <a:solidFill>
            <a:srgbClr val="FFFF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es-ES" sz="2800" b="1" kern="0" dirty="0">
                <a:solidFill>
                  <a:srgbClr val="004779"/>
                </a:solidFill>
              </a:rPr>
              <a:t>DIMENSIÓN</a:t>
            </a:r>
            <a:endParaRPr lang="es-ES" sz="3600" b="1" kern="0" dirty="0">
              <a:solidFill>
                <a:srgbClr val="004779"/>
              </a:solidFill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2C9E54E-A059-4227-9B1F-485FD812AA7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171" y="1176887"/>
            <a:ext cx="1565528" cy="5297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73310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1017692981"/>
              </p:ext>
            </p:extLst>
          </p:nvPr>
        </p:nvGraphicFramePr>
        <p:xfrm>
          <a:off x="252000" y="1264679"/>
          <a:ext cx="8640000" cy="46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3 Título"/>
          <p:cNvSpPr txBox="1">
            <a:spLocks/>
          </p:cNvSpPr>
          <p:nvPr/>
        </p:nvSpPr>
        <p:spPr>
          <a:xfrm>
            <a:off x="683321" y="520411"/>
            <a:ext cx="720080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i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i="0" dirty="0">
                <a:solidFill>
                  <a:schemeClr val="tx2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ASPECTOS CLAVE PARA LA INDUSTRIA 4.0</a:t>
            </a: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986"/>
            <a:ext cx="2133600" cy="363854"/>
          </a:xfrm>
          <a:prstGeom prst="rect">
            <a:avLst/>
          </a:prstGeom>
        </p:spPr>
        <p:txBody>
          <a:bodyPr/>
          <a:lstStyle/>
          <a:p>
            <a:pPr algn="ctr"/>
            <a:fld id="{7EB88A2A-0E0C-4D93-9E8E-E7F848ED52A2}" type="slidenum">
              <a:rPr lang="es-ES" smtClean="0">
                <a:solidFill>
                  <a:srgbClr val="004779"/>
                </a:solidFill>
              </a:rPr>
              <a:pPr algn="ctr"/>
              <a:t>18</a:t>
            </a:fld>
            <a:endParaRPr lang="es-ES">
              <a:solidFill>
                <a:srgbClr val="0047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7660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200800" cy="540000"/>
          </a:xfrm>
        </p:spPr>
        <p:txBody>
          <a:bodyPr>
            <a:normAutofit fontScale="90000"/>
          </a:bodyPr>
          <a:lstStyle/>
          <a:p>
            <a:r>
              <a:rPr lang="es-ES" b="1" dirty="0">
                <a:solidFill>
                  <a:schemeClr val="tx2"/>
                </a:solidFill>
              </a:rPr>
              <a:t>PRIORIDADES DE LA INDUSTRIA DE ALIMENTACIÓN Y BEBIDAS A FUTURO</a:t>
            </a: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158158363"/>
              </p:ext>
            </p:extLst>
          </p:nvPr>
        </p:nvGraphicFramePr>
        <p:xfrm>
          <a:off x="703359" y="1218582"/>
          <a:ext cx="777686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70" y="1567023"/>
            <a:ext cx="333375" cy="29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816" y="2272060"/>
            <a:ext cx="27622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698" y="2890031"/>
            <a:ext cx="285750" cy="31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752" y="3634427"/>
            <a:ext cx="3619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354297"/>
            <a:ext cx="3048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284" y="5100668"/>
            <a:ext cx="304800" cy="276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569" y="5729855"/>
            <a:ext cx="257175" cy="29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84405"/>
            <a:ext cx="1406718" cy="36208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3B195C0-86F7-4EA8-B258-EC9C89C06907}"/>
              </a:ext>
            </a:extLst>
          </p:cNvPr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282" y="6268187"/>
            <a:ext cx="1565528" cy="5297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7326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756216" y="3843045"/>
            <a:ext cx="5832000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sz="2800" b="1" i="1" dirty="0">
                <a:solidFill>
                  <a:prstClr val="white"/>
                </a:solidFill>
                <a:cs typeface="Trebuchet MS"/>
              </a:rPr>
              <a:t>La Industria española de Alimentación y Bebidas en cifras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5F435E6-A7AA-45A3-AAB5-115CDCCD69A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394" y="6010955"/>
            <a:ext cx="1905635" cy="714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11540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177800" y="1314569"/>
            <a:ext cx="85915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/>
              <a:t> 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2984500" y="3048000"/>
            <a:ext cx="2819400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lnSpc>
                <a:spcPct val="80000"/>
              </a:lnSpc>
              <a:defRPr sz="2400" b="1">
                <a:solidFill>
                  <a:srgbClr val="1F497D"/>
                </a:solidFill>
                <a:latin typeface="Trebuchet MS"/>
                <a:cs typeface="Trebuchet MS"/>
              </a:defRPr>
            </a:lvl1pPr>
          </a:lstStyle>
          <a:p>
            <a:r>
              <a:rPr lang="es-ES" sz="4400" dirty="0"/>
              <a:t>GRACIAS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C24DA66-BDBB-4170-9814-35F0C6889FA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622" y="1154155"/>
            <a:ext cx="1565528" cy="5297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8154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640109" y="410616"/>
            <a:ext cx="7632848" cy="540000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tx2"/>
                </a:solidFill>
              </a:rPr>
              <a:t>LA IAB: POTENCIA EXPORTADORA Y GENERADORA DE EMPLEO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8A2A-0E0C-4D93-9E8E-E7F848ED52A2}" type="slidenum">
              <a:rPr lang="es-ES" smtClean="0">
                <a:solidFill>
                  <a:srgbClr val="004779"/>
                </a:solidFill>
              </a:rPr>
              <a:pPr/>
              <a:t>3</a:t>
            </a:fld>
            <a:endParaRPr lang="es-ES" dirty="0">
              <a:solidFill>
                <a:srgbClr val="004779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53" y="822001"/>
            <a:ext cx="7683336" cy="521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821263" y="5741365"/>
            <a:ext cx="8640000" cy="24622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s-ES" sz="1000" b="1" dirty="0">
                <a:solidFill>
                  <a:srgbClr val="004779"/>
                </a:solidFill>
              </a:rPr>
              <a:t>Fuente: Informe Anual FIAB 2018.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244E7459-5AA7-4A4E-BC15-7D31425407F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365" y="5693173"/>
            <a:ext cx="1905635" cy="714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8459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665193" y="435666"/>
            <a:ext cx="7200800" cy="540000"/>
          </a:xfrm>
        </p:spPr>
        <p:txBody>
          <a:bodyPr/>
          <a:lstStyle/>
          <a:p>
            <a:r>
              <a:rPr lang="es-ES" b="1" dirty="0">
                <a:solidFill>
                  <a:schemeClr val="tx2"/>
                </a:solidFill>
              </a:rPr>
              <a:t>LOCOMOTORA DE LA INDUSTRIA Y DE LA ECONOMÍA ESPAÑOLA</a:t>
            </a: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8A2A-0E0C-4D93-9E8E-E7F848ED52A2}" type="slidenum">
              <a:rPr lang="es-ES" smtClean="0">
                <a:solidFill>
                  <a:srgbClr val="004779"/>
                </a:solidFill>
              </a:rPr>
              <a:pPr/>
              <a:t>4</a:t>
            </a:fld>
            <a:endParaRPr lang="es-ES" dirty="0">
              <a:solidFill>
                <a:srgbClr val="004779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665193" y="5956243"/>
            <a:ext cx="7920000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defTabSz="914400"/>
            <a:r>
              <a:rPr lang="es-ES" sz="1000" b="1" dirty="0"/>
              <a:t>Fuentes: Instituto Nacional de Estadística y Ministerio de Fomento.  Últimos datos disponibles: 2017. Ministerio de Industria, Comercio y </a:t>
            </a:r>
            <a:r>
              <a:rPr lang="es-ES" sz="1000" b="1" dirty="0" err="1"/>
              <a:t>Turistmo</a:t>
            </a:r>
            <a:r>
              <a:rPr lang="es-ES" sz="1000" b="1" dirty="0"/>
              <a:t>. Últimos datos disponibles: 2018 </a:t>
            </a:r>
          </a:p>
        </p:txBody>
      </p:sp>
      <p:graphicFrame>
        <p:nvGraphicFramePr>
          <p:cNvPr id="8" name="7 Gráfico"/>
          <p:cNvGraphicFramePr/>
          <p:nvPr>
            <p:extLst>
              <p:ext uri="{D42A27DB-BD31-4B8C-83A1-F6EECF244321}">
                <p14:modId xmlns:p14="http://schemas.microsoft.com/office/powerpoint/2010/main" val="4286584477"/>
              </p:ext>
            </p:extLst>
          </p:nvPr>
        </p:nvGraphicFramePr>
        <p:xfrm>
          <a:off x="551140" y="956196"/>
          <a:ext cx="7920000" cy="50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9 CuadroTexto"/>
          <p:cNvSpPr txBox="1"/>
          <p:nvPr/>
        </p:nvSpPr>
        <p:spPr>
          <a:xfrm>
            <a:off x="6553200" y="1695544"/>
            <a:ext cx="1692000" cy="1800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 defTabSz="914400"/>
            <a:r>
              <a:rPr lang="es-ES" sz="1200" b="1" i="1" dirty="0">
                <a:solidFill>
                  <a:srgbClr val="E2001A"/>
                </a:solidFill>
              </a:rPr>
              <a:t>Sectores no industriales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05A4E8F4-A53B-44E7-B4CA-4C9A37E378A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993" y="975667"/>
            <a:ext cx="1169150" cy="4001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5563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637765" y="401191"/>
            <a:ext cx="7200800" cy="540000"/>
          </a:xfrm>
        </p:spPr>
        <p:txBody>
          <a:bodyPr/>
          <a:lstStyle/>
          <a:p>
            <a:r>
              <a:rPr lang="es-ES" b="1" dirty="0">
                <a:solidFill>
                  <a:schemeClr val="tx2"/>
                </a:solidFill>
              </a:rPr>
              <a:t>LA IAB ESPAÑOLA DENTRO DE LA UNIÓN EUROPEA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8A2A-0E0C-4D93-9E8E-E7F848ED52A2}" type="slidenum">
              <a:rPr lang="es-ES" smtClean="0">
                <a:solidFill>
                  <a:srgbClr val="004779"/>
                </a:solidFill>
              </a:rPr>
              <a:pPr/>
              <a:t>5</a:t>
            </a:fld>
            <a:endParaRPr lang="es-ES" dirty="0">
              <a:solidFill>
                <a:srgbClr val="004779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65" y="941192"/>
            <a:ext cx="7920000" cy="5406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5391034" y="5850236"/>
            <a:ext cx="7920000" cy="24622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defTabSz="914400"/>
            <a:r>
              <a:rPr lang="es-ES" sz="1000" b="1" dirty="0">
                <a:solidFill>
                  <a:srgbClr val="004779"/>
                </a:solidFill>
              </a:rPr>
              <a:t>Fuente: Food Drink Europe Data </a:t>
            </a:r>
            <a:r>
              <a:rPr lang="es-ES" sz="1000" b="1" dirty="0" err="1">
                <a:solidFill>
                  <a:srgbClr val="004779"/>
                </a:solidFill>
              </a:rPr>
              <a:t>Trends</a:t>
            </a:r>
            <a:r>
              <a:rPr lang="es-ES" sz="1000" b="1" dirty="0">
                <a:solidFill>
                  <a:srgbClr val="004779"/>
                </a:solidFill>
              </a:rPr>
              <a:t> 2018</a:t>
            </a:r>
          </a:p>
        </p:txBody>
      </p:sp>
      <p:sp>
        <p:nvSpPr>
          <p:cNvPr id="2" name="1 Rectángulo"/>
          <p:cNvSpPr/>
          <p:nvPr/>
        </p:nvSpPr>
        <p:spPr>
          <a:xfrm>
            <a:off x="637766" y="5205828"/>
            <a:ext cx="7617601" cy="216024"/>
          </a:xfrm>
          <a:prstGeom prst="rect">
            <a:avLst/>
          </a:prstGeom>
          <a:noFill/>
          <a:ln cmpd="sng"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s-ES">
              <a:solidFill>
                <a:schemeClr val="tx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520CCAE-06E3-4A45-A5E8-F98CEE4CB85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367" y="1188720"/>
            <a:ext cx="717184" cy="3314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0061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683568" y="415508"/>
            <a:ext cx="7272000" cy="540000"/>
          </a:xfrm>
        </p:spPr>
        <p:txBody>
          <a:bodyPr/>
          <a:lstStyle/>
          <a:p>
            <a:r>
              <a:rPr lang="es-ES" b="1" dirty="0">
                <a:solidFill>
                  <a:schemeClr val="tx2"/>
                </a:solidFill>
              </a:rPr>
              <a:t>LA IAB INCREMENTA SU TEJIDO EMPRESARIAL</a:t>
            </a:r>
          </a:p>
        </p:txBody>
      </p:sp>
      <p:sp>
        <p:nvSpPr>
          <p:cNvPr id="6" name="4 Marcador de texto"/>
          <p:cNvSpPr>
            <a:spLocks noGrp="1"/>
          </p:cNvSpPr>
          <p:nvPr>
            <p:ph type="body" sz="quarter" idx="13"/>
          </p:nvPr>
        </p:nvSpPr>
        <p:spPr>
          <a:xfrm>
            <a:off x="204775" y="895982"/>
            <a:ext cx="8519926" cy="2088232"/>
          </a:xfrm>
          <a:solidFill>
            <a:schemeClr val="bg1">
              <a:lumMod val="85000"/>
            </a:schemeClr>
          </a:solidFill>
          <a:ln>
            <a:solidFill>
              <a:schemeClr val="accent1"/>
            </a:solidFill>
            <a:prstDash val="sysDot"/>
          </a:ln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s-ES" sz="1400" b="0" dirty="0">
                <a:solidFill>
                  <a:schemeClr val="tx2"/>
                </a:solidFill>
              </a:rPr>
              <a:t>El número de empresas del sector ha aumentado un </a:t>
            </a:r>
            <a:r>
              <a:rPr lang="es-ES" sz="1400" dirty="0">
                <a:solidFill>
                  <a:schemeClr val="tx2"/>
                </a:solidFill>
              </a:rPr>
              <a:t>8% </a:t>
            </a:r>
            <a:r>
              <a:rPr lang="es-ES" sz="1400" b="0" dirty="0">
                <a:solidFill>
                  <a:schemeClr val="tx2"/>
                </a:solidFill>
              </a:rPr>
              <a:t>en 2018, hasta superar las </a:t>
            </a:r>
            <a:r>
              <a:rPr lang="es-ES" sz="1400" dirty="0">
                <a:solidFill>
                  <a:schemeClr val="tx2"/>
                </a:solidFill>
              </a:rPr>
              <a:t>30.000 empresas (31.342). </a:t>
            </a:r>
          </a:p>
          <a:p>
            <a:pPr algn="just">
              <a:lnSpc>
                <a:spcPct val="150000"/>
              </a:lnSpc>
            </a:pPr>
            <a:r>
              <a:rPr lang="es-ES" sz="1400" b="0" dirty="0">
                <a:solidFill>
                  <a:schemeClr val="tx2"/>
                </a:solidFill>
              </a:rPr>
              <a:t>Los </a:t>
            </a:r>
            <a:r>
              <a:rPr lang="es-ES" sz="1400" dirty="0">
                <a:solidFill>
                  <a:schemeClr val="tx2"/>
                </a:solidFill>
              </a:rPr>
              <a:t>mayores incrementos, respecto a 2017, se han producido en grandes empresas (+ 500 asalariados) +14%, </a:t>
            </a:r>
            <a:r>
              <a:rPr lang="es-ES" sz="1400" b="0" dirty="0">
                <a:solidFill>
                  <a:schemeClr val="tx2"/>
                </a:solidFill>
              </a:rPr>
              <a:t>en línea con lo recogido en el reto de dinamización de nuestro marco estratégico. </a:t>
            </a:r>
          </a:p>
          <a:p>
            <a:pPr algn="just">
              <a:lnSpc>
                <a:spcPct val="150000"/>
              </a:lnSpc>
            </a:pPr>
            <a:r>
              <a:rPr lang="es-ES" sz="1400" dirty="0">
                <a:solidFill>
                  <a:schemeClr val="tx2"/>
                </a:solidFill>
              </a:rPr>
              <a:t>Las empresas de menos de 50 trabajadores son las que siguen teniendo mayor peso </a:t>
            </a:r>
            <a:r>
              <a:rPr lang="es-ES" sz="1400" b="0" dirty="0">
                <a:solidFill>
                  <a:schemeClr val="tx2"/>
                </a:solidFill>
              </a:rPr>
              <a:t>(representan un 96% del total de empresas de la IAB), lo que refleja la composición del tejido empresarial del sector.</a:t>
            </a:r>
          </a:p>
          <a:p>
            <a:pPr algn="just">
              <a:lnSpc>
                <a:spcPct val="150000"/>
              </a:lnSpc>
            </a:pPr>
            <a:endParaRPr lang="es-ES" sz="1400" dirty="0"/>
          </a:p>
        </p:txBody>
      </p:sp>
      <p:graphicFrame>
        <p:nvGraphicFramePr>
          <p:cNvPr id="2" name="1 Gráfico"/>
          <p:cNvGraphicFramePr/>
          <p:nvPr>
            <p:extLst>
              <p:ext uri="{D42A27DB-BD31-4B8C-83A1-F6EECF244321}">
                <p14:modId xmlns:p14="http://schemas.microsoft.com/office/powerpoint/2010/main" val="3781580915"/>
              </p:ext>
            </p:extLst>
          </p:nvPr>
        </p:nvGraphicFramePr>
        <p:xfrm>
          <a:off x="4908277" y="3010227"/>
          <a:ext cx="3816424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258794842"/>
              </p:ext>
            </p:extLst>
          </p:nvPr>
        </p:nvGraphicFramePr>
        <p:xfrm>
          <a:off x="-106879" y="3010226"/>
          <a:ext cx="5351739" cy="3635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4811979" y="5710547"/>
            <a:ext cx="2376064" cy="36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noAutofit/>
          </a:bodyPr>
          <a:lstStyle/>
          <a:p>
            <a:pPr algn="r">
              <a:lnSpc>
                <a:spcPct val="150000"/>
              </a:lnSpc>
            </a:pPr>
            <a:r>
              <a:rPr lang="es-ES" sz="800" b="1" i="1" dirty="0">
                <a:solidFill>
                  <a:srgbClr val="004779"/>
                </a:solidFill>
              </a:rPr>
              <a:t>Fuente: Directorio Central de Empresas DIRCE (INE).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245AD5D-474E-4C4E-9DBA-9DA05A8CFA48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750" y="6070547"/>
            <a:ext cx="1905635" cy="714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0870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683568" y="512736"/>
            <a:ext cx="7272000" cy="540000"/>
          </a:xfrm>
        </p:spPr>
        <p:txBody>
          <a:bodyPr>
            <a:normAutofit fontScale="90000"/>
          </a:bodyPr>
          <a:lstStyle/>
          <a:p>
            <a:r>
              <a:rPr lang="es-ES" b="1" dirty="0">
                <a:solidFill>
                  <a:schemeClr val="tx2"/>
                </a:solidFill>
              </a:rPr>
              <a:t>CONTINÚA LA TRAYECTORIA POSITIVA EN EL EMPLEO INICIADA EN 2014</a:t>
            </a:r>
          </a:p>
        </p:txBody>
      </p:sp>
      <p:sp>
        <p:nvSpPr>
          <p:cNvPr id="7" name="4 Marcador de texto"/>
          <p:cNvSpPr>
            <a:spLocks noGrp="1"/>
          </p:cNvSpPr>
          <p:nvPr>
            <p:ph type="body" sz="quarter" idx="13"/>
          </p:nvPr>
        </p:nvSpPr>
        <p:spPr>
          <a:xfrm>
            <a:off x="251520" y="1125974"/>
            <a:ext cx="8640000" cy="1620000"/>
          </a:xfrm>
          <a:solidFill>
            <a:schemeClr val="bg1">
              <a:lumMod val="85000"/>
            </a:schemeClr>
          </a:solidFill>
          <a:ln>
            <a:solidFill>
              <a:schemeClr val="accent1"/>
            </a:solidFill>
            <a:prstDash val="sysDot"/>
          </a:ln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s-ES" sz="1400" b="0" dirty="0">
                <a:solidFill>
                  <a:schemeClr val="tx2"/>
                </a:solidFill>
              </a:rPr>
              <a:t>La trayectoria creciente del empleo iniciada en 2014 continúa durante 2018, es decir, la IAB consigue crear empleo durante </a:t>
            </a:r>
            <a:r>
              <a:rPr lang="es-ES" sz="1400" dirty="0">
                <a:solidFill>
                  <a:schemeClr val="tx2"/>
                </a:solidFill>
              </a:rPr>
              <a:t>cinco años consecutivos. </a:t>
            </a:r>
            <a:r>
              <a:rPr lang="es-ES" sz="1400" b="0" dirty="0">
                <a:solidFill>
                  <a:schemeClr val="tx2"/>
                </a:solidFill>
              </a:rPr>
              <a:t>Al cierre de 2018, la industria cuenta con </a:t>
            </a:r>
            <a:r>
              <a:rPr lang="es-ES" sz="1400" dirty="0">
                <a:solidFill>
                  <a:schemeClr val="tx2"/>
                </a:solidFill>
              </a:rPr>
              <a:t>426.300 afiliados, añadiendo más de 11.000 trabajadores </a:t>
            </a:r>
            <a:r>
              <a:rPr lang="es-ES" sz="1400" b="0" dirty="0">
                <a:solidFill>
                  <a:schemeClr val="tx2"/>
                </a:solidFill>
              </a:rPr>
              <a:t>a los efectivos que integró en 2017. El número de afiliados en la IAB se </a:t>
            </a:r>
            <a:r>
              <a:rPr lang="es-ES" sz="1400" dirty="0">
                <a:solidFill>
                  <a:schemeClr val="tx2"/>
                </a:solidFill>
              </a:rPr>
              <a:t>ha incrementado a un promedio del 3% en 2018, crecimiento más acusado que la media de la industria manufacturera (2,7%) y que la totalidad de la industria (2.6%).</a:t>
            </a:r>
          </a:p>
        </p:txBody>
      </p:sp>
      <p:graphicFrame>
        <p:nvGraphicFramePr>
          <p:cNvPr id="2" name="1 Gráfico"/>
          <p:cNvGraphicFramePr/>
          <p:nvPr>
            <p:extLst>
              <p:ext uri="{D42A27DB-BD31-4B8C-83A1-F6EECF244321}">
                <p14:modId xmlns:p14="http://schemas.microsoft.com/office/powerpoint/2010/main" val="3631702243"/>
              </p:ext>
            </p:extLst>
          </p:nvPr>
        </p:nvGraphicFramePr>
        <p:xfrm>
          <a:off x="467544" y="2985007"/>
          <a:ext cx="3816424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504000" y="5744453"/>
            <a:ext cx="8640000" cy="18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es-ES" sz="800" b="1" i="1" dirty="0">
                <a:solidFill>
                  <a:srgbClr val="004779"/>
                </a:solidFill>
              </a:rPr>
              <a:t>Fuente:. Ministerio de trabajo, migraciones y Seguridad Social</a:t>
            </a:r>
          </a:p>
        </p:txBody>
      </p:sp>
      <p:graphicFrame>
        <p:nvGraphicFramePr>
          <p:cNvPr id="10" name="9 Gráfico"/>
          <p:cNvGraphicFramePr/>
          <p:nvPr>
            <p:extLst>
              <p:ext uri="{D42A27DB-BD31-4B8C-83A1-F6EECF244321}">
                <p14:modId xmlns:p14="http://schemas.microsoft.com/office/powerpoint/2010/main" val="770576387"/>
              </p:ext>
            </p:extLst>
          </p:nvPr>
        </p:nvGraphicFramePr>
        <p:xfrm>
          <a:off x="4824000" y="3013741"/>
          <a:ext cx="3816264" cy="2699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2BF1F8A1-AE50-4413-AD67-B8AB3598B30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28" y="5988076"/>
            <a:ext cx="1905635" cy="714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5366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>
                <a:solidFill>
                  <a:schemeClr val="tx2"/>
                </a:solidFill>
              </a:rPr>
              <a:t>CRECIMIENTO DEL VALOR DE LA CESTA DE COMPRA DE ALIMENTOS</a:t>
            </a:r>
          </a:p>
        </p:txBody>
      </p:sp>
      <p:sp>
        <p:nvSpPr>
          <p:cNvPr id="6" name="4 Marcador de texto"/>
          <p:cNvSpPr>
            <a:spLocks noGrp="1"/>
          </p:cNvSpPr>
          <p:nvPr>
            <p:ph type="body" sz="quarter" idx="13"/>
          </p:nvPr>
        </p:nvSpPr>
        <p:spPr>
          <a:xfrm>
            <a:off x="274045" y="1052738"/>
            <a:ext cx="8640000" cy="1203932"/>
          </a:xfrm>
          <a:solidFill>
            <a:schemeClr val="bg1">
              <a:lumMod val="85000"/>
            </a:schemeClr>
          </a:solidFill>
          <a:ln>
            <a:solidFill>
              <a:schemeClr val="accent1"/>
            </a:solidFill>
            <a:prstDash val="sysDot"/>
          </a:ln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s-ES" sz="1300" b="0" dirty="0">
                <a:solidFill>
                  <a:schemeClr val="tx2"/>
                </a:solidFill>
              </a:rPr>
              <a:t>El </a:t>
            </a:r>
            <a:r>
              <a:rPr lang="es-ES" sz="1300" dirty="0">
                <a:solidFill>
                  <a:schemeClr val="tx2"/>
                </a:solidFill>
              </a:rPr>
              <a:t>gasto</a:t>
            </a:r>
            <a:r>
              <a:rPr lang="es-ES" sz="1300" b="0" dirty="0">
                <a:solidFill>
                  <a:schemeClr val="tx2"/>
                </a:solidFill>
              </a:rPr>
              <a:t> en </a:t>
            </a:r>
            <a:r>
              <a:rPr lang="es-ES" sz="1300" dirty="0">
                <a:solidFill>
                  <a:schemeClr val="tx2"/>
                </a:solidFill>
              </a:rPr>
              <a:t>alimentación y bebidas</a:t>
            </a:r>
            <a:r>
              <a:rPr lang="es-ES" sz="1300" b="0" dirty="0">
                <a:solidFill>
                  <a:schemeClr val="tx2"/>
                </a:solidFill>
              </a:rPr>
              <a:t>, al igual que en el caso de la producción, </a:t>
            </a:r>
            <a:r>
              <a:rPr lang="es-ES" sz="1300" dirty="0">
                <a:solidFill>
                  <a:schemeClr val="tx2"/>
                </a:solidFill>
              </a:rPr>
              <a:t>superó</a:t>
            </a:r>
            <a:r>
              <a:rPr lang="es-ES" sz="1300" b="0" dirty="0">
                <a:solidFill>
                  <a:schemeClr val="tx2"/>
                </a:solidFill>
              </a:rPr>
              <a:t> en 2018 los </a:t>
            </a:r>
            <a:r>
              <a:rPr lang="es-ES" sz="1300" dirty="0">
                <a:solidFill>
                  <a:schemeClr val="tx2"/>
                </a:solidFill>
              </a:rPr>
              <a:t>100.000 millones €</a:t>
            </a:r>
            <a:r>
              <a:rPr lang="es-ES" sz="1300" b="0" dirty="0">
                <a:solidFill>
                  <a:schemeClr val="tx2"/>
                </a:solidFill>
              </a:rPr>
              <a:t>, con una cifra de  102.584,7 millones de euros. </a:t>
            </a:r>
            <a:r>
              <a:rPr lang="es-ES" sz="1300" dirty="0">
                <a:solidFill>
                  <a:schemeClr val="tx2"/>
                </a:solidFill>
              </a:rPr>
              <a:t>La participación de los hogares en este gasto es de 67.490,8 millones de euros (65,8%) mientras que los establecimientos de hostelería y restauración alcanzaron un gasto de 35.094 millones de euros (34,2%).</a:t>
            </a:r>
          </a:p>
        </p:txBody>
      </p:sp>
      <p:graphicFrame>
        <p:nvGraphicFramePr>
          <p:cNvPr id="2" name="1 Gráfico"/>
          <p:cNvGraphicFramePr/>
          <p:nvPr>
            <p:extLst>
              <p:ext uri="{D42A27DB-BD31-4B8C-83A1-F6EECF244321}">
                <p14:modId xmlns:p14="http://schemas.microsoft.com/office/powerpoint/2010/main" val="2152080072"/>
              </p:ext>
            </p:extLst>
          </p:nvPr>
        </p:nvGraphicFramePr>
        <p:xfrm>
          <a:off x="5217075" y="2319820"/>
          <a:ext cx="288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4 Marcador de texto"/>
          <p:cNvSpPr txBox="1">
            <a:spLocks/>
          </p:cNvSpPr>
          <p:nvPr/>
        </p:nvSpPr>
        <p:spPr>
          <a:xfrm>
            <a:off x="274045" y="4839820"/>
            <a:ext cx="8740886" cy="1440080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20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q"/>
              <a:defRPr sz="20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0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v"/>
              <a:defRPr sz="20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s-ES" sz="1300" b="0" dirty="0">
                <a:solidFill>
                  <a:srgbClr val="004779"/>
                </a:solidFill>
              </a:rPr>
              <a:t>Se registra un </a:t>
            </a:r>
            <a:r>
              <a:rPr lang="es-ES" sz="1300" dirty="0">
                <a:solidFill>
                  <a:srgbClr val="004779"/>
                </a:solidFill>
              </a:rPr>
              <a:t>crecimiento del valor de la cesta de la compra de alimentos</a:t>
            </a:r>
            <a:r>
              <a:rPr lang="es-ES" sz="1300" b="0" dirty="0">
                <a:solidFill>
                  <a:srgbClr val="004779"/>
                </a:solidFill>
              </a:rPr>
              <a:t> </a:t>
            </a:r>
            <a:r>
              <a:rPr lang="es-ES" sz="1300" dirty="0">
                <a:solidFill>
                  <a:srgbClr val="004779"/>
                </a:solidFill>
              </a:rPr>
              <a:t>del conjunto de los españoles del 1,6% </a:t>
            </a:r>
            <a:r>
              <a:rPr lang="es-ES" sz="1300" b="0" dirty="0">
                <a:solidFill>
                  <a:srgbClr val="004779"/>
                </a:solidFill>
              </a:rPr>
              <a:t>frente al 0,6% registrado un año antes para el mismo periodo (enero-noviembre, últimos datos disponibles). Este crecimiento obedece a la elevación de los precios, ya que el volumen de consumo per cápita en los hogares ha permanecido estable. 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461142" y="4659820"/>
            <a:ext cx="4104456" cy="18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es-ES" sz="800" b="1" i="1" dirty="0">
                <a:solidFill>
                  <a:srgbClr val="004779"/>
                </a:solidFill>
              </a:rPr>
              <a:t>Fuente: Ministerio de Agricultura y Pesca y Alimentación</a:t>
            </a:r>
          </a:p>
        </p:txBody>
      </p:sp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228852489"/>
              </p:ext>
            </p:extLst>
          </p:nvPr>
        </p:nvGraphicFramePr>
        <p:xfrm>
          <a:off x="461142" y="2443016"/>
          <a:ext cx="3978761" cy="2205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7D3063AE-4E15-4526-8D1E-C8102C8B1C7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311" y="6206155"/>
            <a:ext cx="1565528" cy="5297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7711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2400" b="1" dirty="0">
                <a:solidFill>
                  <a:schemeClr val="tx2"/>
                </a:solidFill>
              </a:rPr>
              <a:t>RESULTADOS</a:t>
            </a: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60624733"/>
              </p:ext>
            </p:extLst>
          </p:nvPr>
        </p:nvGraphicFramePr>
        <p:xfrm>
          <a:off x="2605178" y="643099"/>
          <a:ext cx="3510632" cy="5468120"/>
        </p:xfrm>
        <a:graphic>
          <a:graphicData uri="http://schemas.openxmlformats.org/drawingml/2006/table">
            <a:tbl>
              <a:tblPr firstRow="1" firstCol="1" bandRow="1"/>
              <a:tblGrid>
                <a:gridCol w="793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16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57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94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34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s-ES" sz="16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5F3B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Estados Unidos</a:t>
                      </a:r>
                      <a:endParaRPr lang="es-ES" sz="16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5F3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9,69</a:t>
                      </a:r>
                      <a:endParaRPr lang="es-ES" sz="16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5F3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4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s-ES" sz="16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3B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China + Hong Kong</a:t>
                      </a:r>
                      <a:endParaRPr lang="es-ES" sz="16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3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9,44</a:t>
                      </a:r>
                      <a:endParaRPr lang="es-ES" sz="16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3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4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s-ES" sz="16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3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Japón</a:t>
                      </a:r>
                      <a:endParaRPr lang="es-ES" sz="16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3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6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3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9,34</a:t>
                      </a:r>
                      <a:endParaRPr lang="es-ES" sz="16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3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4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s-ES" sz="16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3B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Reino Unido</a:t>
                      </a:r>
                      <a:endParaRPr lang="es-ES" sz="16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3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9,28</a:t>
                      </a:r>
                      <a:endParaRPr lang="es-ES" sz="16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3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4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s-ES" sz="16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3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Canadá</a:t>
                      </a:r>
                      <a:endParaRPr lang="es-ES" sz="16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3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6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3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9,20</a:t>
                      </a:r>
                      <a:endParaRPr lang="es-ES" sz="16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3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4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es-ES" sz="16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0DE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Corea del Sur</a:t>
                      </a:r>
                      <a:endParaRPr lang="es-ES" sz="16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0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9,11</a:t>
                      </a:r>
                      <a:endParaRPr lang="es-ES" sz="16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0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34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es-ES" sz="16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DE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Singapur</a:t>
                      </a:r>
                      <a:endParaRPr lang="es-ES" sz="16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DE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6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D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9,09</a:t>
                      </a:r>
                      <a:endParaRPr lang="es-ES" sz="16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34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es-ES" sz="16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DE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Perú</a:t>
                      </a:r>
                      <a:endParaRPr lang="es-ES" sz="16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DE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6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D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8,99</a:t>
                      </a:r>
                      <a:endParaRPr lang="es-ES" sz="16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34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es-ES" sz="16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DE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Arabia Saudita</a:t>
                      </a:r>
                      <a:endParaRPr lang="es-ES" sz="16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8,95</a:t>
                      </a:r>
                      <a:endParaRPr lang="es-ES" sz="16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34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s-ES" sz="16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DE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México</a:t>
                      </a:r>
                      <a:endParaRPr lang="es-ES" sz="16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DE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6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D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8,86</a:t>
                      </a:r>
                      <a:endParaRPr lang="es-ES" sz="16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34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</a:t>
                      </a:r>
                      <a:endParaRPr lang="es-ES" sz="16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Filipinas</a:t>
                      </a:r>
                      <a:endParaRPr lang="es-ES" sz="16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6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8,73</a:t>
                      </a:r>
                      <a:endParaRPr lang="es-ES" sz="16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34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</a:t>
                      </a:r>
                      <a:endParaRPr lang="es-ES" sz="16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Vietnam</a:t>
                      </a:r>
                      <a:endParaRPr lang="es-ES" sz="16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6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8,41</a:t>
                      </a:r>
                      <a:endParaRPr lang="es-ES" sz="16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34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</a:t>
                      </a:r>
                      <a:endParaRPr lang="es-ES" sz="16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Francia</a:t>
                      </a:r>
                      <a:endParaRPr lang="es-ES" sz="16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6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8,36</a:t>
                      </a:r>
                      <a:endParaRPr lang="es-ES" sz="16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34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14</a:t>
                      </a:r>
                      <a:endParaRPr lang="es-ES" sz="16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Irán</a:t>
                      </a:r>
                      <a:endParaRPr lang="es-ES" sz="16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6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8,07</a:t>
                      </a:r>
                      <a:endParaRPr lang="es-ES" sz="16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34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</a:t>
                      </a:r>
                      <a:endParaRPr lang="es-ES" sz="16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Alemania</a:t>
                      </a:r>
                      <a:endParaRPr lang="es-ES" sz="16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6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7,97</a:t>
                      </a:r>
                      <a:endParaRPr lang="es-ES" sz="16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34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16</a:t>
                      </a:r>
                      <a:endParaRPr lang="es-ES" sz="16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6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Italia</a:t>
                      </a:r>
                      <a:endParaRPr lang="es-ES" sz="16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6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6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6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7,82</a:t>
                      </a:r>
                      <a:endParaRPr lang="es-ES" sz="16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6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34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17</a:t>
                      </a:r>
                      <a:endParaRPr lang="es-ES" sz="16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6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Australia</a:t>
                      </a:r>
                      <a:endParaRPr lang="es-ES" sz="16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6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6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6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7,17</a:t>
                      </a:r>
                      <a:endParaRPr lang="es-ES" sz="16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6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34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18</a:t>
                      </a:r>
                      <a:endParaRPr lang="es-ES" sz="16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6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Colombia</a:t>
                      </a:r>
                      <a:endParaRPr lang="es-ES" sz="16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6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6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6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6,92</a:t>
                      </a:r>
                      <a:endParaRPr lang="es-ES" sz="16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6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734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19</a:t>
                      </a:r>
                      <a:endParaRPr lang="es-ES" sz="16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6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Sudáfrica</a:t>
                      </a:r>
                      <a:endParaRPr lang="es-ES" sz="16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6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6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6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5,67</a:t>
                      </a:r>
                      <a:endParaRPr lang="es-ES" sz="16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6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734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</a:t>
                      </a:r>
                      <a:endParaRPr lang="es-ES" sz="16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Rusia</a:t>
                      </a:r>
                      <a:endParaRPr lang="es-ES" sz="16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6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5,38</a:t>
                      </a:r>
                      <a:endParaRPr lang="es-ES" sz="16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2893671" y="19261"/>
            <a:ext cx="24785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200" b="1" dirty="0">
                <a:solidFill>
                  <a:schemeClr val="tx2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Mercados</a:t>
            </a:r>
            <a:r>
              <a:rPr lang="es-ES" dirty="0"/>
              <a:t> </a:t>
            </a:r>
            <a:r>
              <a:rPr lang="es-ES" sz="2200" b="1" dirty="0">
                <a:solidFill>
                  <a:schemeClr val="tx2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prioritarios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B94BC60-E42B-4501-8625-8D02A44D81C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229" y="1115324"/>
            <a:ext cx="1545771" cy="54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12686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Tema FIAB">
  <a:themeElements>
    <a:clrScheme name="FIAB">
      <a:dk1>
        <a:srgbClr val="FFFFFF"/>
      </a:dk1>
      <a:lt1>
        <a:sysClr val="window" lastClr="FFFFFF"/>
      </a:lt1>
      <a:dk2>
        <a:srgbClr val="FFFFFF"/>
      </a:dk2>
      <a:lt2>
        <a:srgbClr val="FFFFFF"/>
      </a:lt2>
      <a:accent1>
        <a:srgbClr val="004779"/>
      </a:accent1>
      <a:accent2>
        <a:srgbClr val="FBCA00"/>
      </a:accent2>
      <a:accent3>
        <a:srgbClr val="E2001A"/>
      </a:accent3>
      <a:accent4>
        <a:srgbClr val="000000"/>
      </a:accent4>
      <a:accent5>
        <a:srgbClr val="D5EEFF"/>
      </a:accent5>
      <a:accent6>
        <a:srgbClr val="F79646"/>
      </a:accent6>
      <a:hlink>
        <a:srgbClr val="004779"/>
      </a:hlink>
      <a:folHlink>
        <a:srgbClr val="E2001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Autofit/>
      </a:bodyPr>
      <a:lstStyle>
        <a:defPPr>
          <a:defRPr dirty="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Tema FIAB">
  <a:themeElements>
    <a:clrScheme name="FIAB">
      <a:dk1>
        <a:srgbClr val="FFFFFF"/>
      </a:dk1>
      <a:lt1>
        <a:sysClr val="window" lastClr="FFFFFF"/>
      </a:lt1>
      <a:dk2>
        <a:srgbClr val="FFFFFF"/>
      </a:dk2>
      <a:lt2>
        <a:srgbClr val="FFFFFF"/>
      </a:lt2>
      <a:accent1>
        <a:srgbClr val="004779"/>
      </a:accent1>
      <a:accent2>
        <a:srgbClr val="FBCA00"/>
      </a:accent2>
      <a:accent3>
        <a:srgbClr val="E2001A"/>
      </a:accent3>
      <a:accent4>
        <a:srgbClr val="000000"/>
      </a:accent4>
      <a:accent5>
        <a:srgbClr val="D5EEFF"/>
      </a:accent5>
      <a:accent6>
        <a:srgbClr val="F79646"/>
      </a:accent6>
      <a:hlink>
        <a:srgbClr val="004779"/>
      </a:hlink>
      <a:folHlink>
        <a:srgbClr val="E2001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Autofit/>
      </a:bodyPr>
      <a:lstStyle>
        <a:defPPr>
          <a:defRPr dirty="0" smtClean="0"/>
        </a:defPPr>
      </a:lstStyle>
    </a:txDef>
  </a:objectDefaults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IAB">
    <a:dk1>
      <a:srgbClr val="FFFFFF"/>
    </a:dk1>
    <a:lt1>
      <a:sysClr val="window" lastClr="FFFFFF"/>
    </a:lt1>
    <a:dk2>
      <a:srgbClr val="FFFFFF"/>
    </a:dk2>
    <a:lt2>
      <a:srgbClr val="FFFFFF"/>
    </a:lt2>
    <a:accent1>
      <a:srgbClr val="004779"/>
    </a:accent1>
    <a:accent2>
      <a:srgbClr val="FBCA00"/>
    </a:accent2>
    <a:accent3>
      <a:srgbClr val="E2001A"/>
    </a:accent3>
    <a:accent4>
      <a:srgbClr val="000000"/>
    </a:accent4>
    <a:accent5>
      <a:srgbClr val="D5EEFF"/>
    </a:accent5>
    <a:accent6>
      <a:srgbClr val="F79646"/>
    </a:accent6>
    <a:hlink>
      <a:srgbClr val="004779"/>
    </a:hlink>
    <a:folHlink>
      <a:srgbClr val="E2001A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3498</TotalTime>
  <Words>2321</Words>
  <Application>Microsoft Office PowerPoint</Application>
  <PresentationFormat>Presentación en pantalla (4:3)</PresentationFormat>
  <Paragraphs>674</Paragraphs>
  <Slides>20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20</vt:i4>
      </vt:variant>
    </vt:vector>
  </HeadingPairs>
  <TitlesOfParts>
    <vt:vector size="30" baseType="lpstr">
      <vt:lpstr>Arial</vt:lpstr>
      <vt:lpstr>Arial Narrow</vt:lpstr>
      <vt:lpstr>Calibri</vt:lpstr>
      <vt:lpstr>Roboto Thin</vt:lpstr>
      <vt:lpstr>Trebuchet MS</vt:lpstr>
      <vt:lpstr>Wingdings</vt:lpstr>
      <vt:lpstr>Tema de Office</vt:lpstr>
      <vt:lpstr>2_Tema de Office</vt:lpstr>
      <vt:lpstr>1_Tema FIAB</vt:lpstr>
      <vt:lpstr>Tema FIAB</vt:lpstr>
      <vt:lpstr>Situación Actual, Perspectivas y  Retos para la Industria  Mauricio García de Quevedo  25 de Noviembre de 2019</vt:lpstr>
      <vt:lpstr>Presentación de PowerPoint</vt:lpstr>
      <vt:lpstr>LA IAB: POTENCIA EXPORTADORA Y GENERADORA DE EMPLEO</vt:lpstr>
      <vt:lpstr>LOCOMOTORA DE LA INDUSTRIA Y DE LA ECONOMÍA ESPAÑOLA</vt:lpstr>
      <vt:lpstr>LA IAB ESPAÑOLA DENTRO DE LA UNIÓN EUROPEA</vt:lpstr>
      <vt:lpstr>LA IAB INCREMENTA SU TEJIDO EMPRESARIAL</vt:lpstr>
      <vt:lpstr>CONTINÚA LA TRAYECTORIA POSITIVA EN EL EMPLEO INICIADA EN 2014</vt:lpstr>
      <vt:lpstr>CRECIMIENTO DEL VALOR DE LA CESTA DE COMPRA DE ALIMENTOS</vt:lpstr>
      <vt:lpstr>RESULTADOS</vt:lpstr>
      <vt:lpstr> PRINCIPALES MERCADOS DE EXPORTACIÓN INDUSTRIA DE ALIMENTACIÓN Y BEBIDAS ESPAÑA </vt:lpstr>
      <vt:lpstr>PRINCIPALES PRODUCTOS EXPORTADOS INDUSTRIA DE ALIMENTACIÓN Y BEBIDAS ESPAÑA </vt:lpstr>
      <vt:lpstr>ASIMETRÍAS EN LA CADENA AGROALIMENTARIA ESPAÑOLA</vt:lpstr>
      <vt:lpstr>LA CADENA AGROALIMENTARIA ESPAÑOLA</vt:lpstr>
      <vt:lpstr>MARCO ESTRATÉGICO IAB: RETOS (I)</vt:lpstr>
      <vt:lpstr>MARCO ESTRATÉGICO IAB: RETOS (II)</vt:lpstr>
      <vt:lpstr>MARCO ESTRATÉGICO IAB: RETOS (III)</vt:lpstr>
      <vt:lpstr>MARCO ESTRATÉGICO IAB: RETOS (IV)</vt:lpstr>
      <vt:lpstr>Presentación de PowerPoint</vt:lpstr>
      <vt:lpstr>PRIORIDADES DE LA INDUSTRIA DE ALIMENTACIÓN Y BEBIDAS A FUTURO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Mac06</dc:creator>
  <cp:lastModifiedBy>Pino CENTROFACTOR</cp:lastModifiedBy>
  <cp:revision>203</cp:revision>
  <cp:lastPrinted>2019-12-10T11:18:44Z</cp:lastPrinted>
  <dcterms:created xsi:type="dcterms:W3CDTF">2014-02-21T10:50:33Z</dcterms:created>
  <dcterms:modified xsi:type="dcterms:W3CDTF">2019-12-10T11:59:30Z</dcterms:modified>
</cp:coreProperties>
</file>